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handoutMasterIdLst>
    <p:handoutMasterId r:id="rId25"/>
  </p:handoutMasterIdLst>
  <p:sldIdLst>
    <p:sldId id="256" r:id="rId2"/>
    <p:sldId id="318" r:id="rId3"/>
    <p:sldId id="311" r:id="rId4"/>
    <p:sldId id="312" r:id="rId5"/>
    <p:sldId id="313" r:id="rId6"/>
    <p:sldId id="257" r:id="rId7"/>
    <p:sldId id="261" r:id="rId8"/>
    <p:sldId id="315" r:id="rId9"/>
    <p:sldId id="314" r:id="rId10"/>
    <p:sldId id="316" r:id="rId11"/>
    <p:sldId id="320" r:id="rId12"/>
    <p:sldId id="301" r:id="rId13"/>
    <p:sldId id="302" r:id="rId14"/>
    <p:sldId id="317" r:id="rId15"/>
    <p:sldId id="291" r:id="rId16"/>
    <p:sldId id="271" r:id="rId17"/>
    <p:sldId id="290" r:id="rId18"/>
    <p:sldId id="273" r:id="rId19"/>
    <p:sldId id="275" r:id="rId20"/>
    <p:sldId id="321" r:id="rId21"/>
    <p:sldId id="319" r:id="rId22"/>
    <p:sldId id="288"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95" autoAdjust="0"/>
  </p:normalViewPr>
  <p:slideViewPr>
    <p:cSldViewPr snapToGrid="0">
      <p:cViewPr varScale="1">
        <p:scale>
          <a:sx n="111" d="100"/>
          <a:sy n="111" d="100"/>
        </p:scale>
        <p:origin x="534"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68122FD-BC0A-40B8-A394-F6960209B379}" type="datetimeFigureOut">
              <a:rPr lang="en-US" smtClean="0"/>
              <a:t>1/15/2020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95DC370-00C0-4C9E-B08F-C55B20D0E171}" type="slidenum">
              <a:rPr lang="en-US" smtClean="0"/>
              <a:t>‹#›</a:t>
            </a:fld>
            <a:endParaRPr lang="en-US"/>
          </a:p>
        </p:txBody>
      </p:sp>
    </p:spTree>
    <p:extLst>
      <p:ext uri="{BB962C8B-B14F-4D97-AF65-F5344CB8AC3E}">
        <p14:creationId xmlns:p14="http://schemas.microsoft.com/office/powerpoint/2010/main" val="193721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FDCB2F-51A9-414D-A178-915484F3CB65}" type="datetimeFigureOut">
              <a:rPr lang="en-US" smtClean="0"/>
              <a:t>1/15/2020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4218A2C-9930-4A88-91E7-86D521AD7836}" type="slidenum">
              <a:rPr lang="en-US" smtClean="0"/>
              <a:t>‹#›</a:t>
            </a:fld>
            <a:endParaRPr lang="en-US"/>
          </a:p>
        </p:txBody>
      </p:sp>
    </p:spTree>
    <p:extLst>
      <p:ext uri="{BB962C8B-B14F-4D97-AF65-F5344CB8AC3E}">
        <p14:creationId xmlns:p14="http://schemas.microsoft.com/office/powerpoint/2010/main" val="52317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take the executive board through the process that has been used to get to the two options of the strategic plan they will look at and discuss</a:t>
            </a:r>
          </a:p>
          <a:p>
            <a:r>
              <a:rPr lang="en-US" dirty="0" smtClean="0"/>
              <a:t>Themes from this process:</a:t>
            </a:r>
          </a:p>
          <a:p>
            <a:r>
              <a:rPr lang="en-US" dirty="0" smtClean="0"/>
              <a:t>	-Highly participatory with high engagement from all key stakeholders for Capstone</a:t>
            </a:r>
          </a:p>
          <a:p>
            <a:r>
              <a:rPr lang="en-US" dirty="0" smtClean="0"/>
              <a:t>	-Steeped in appreciative inquiry </a:t>
            </a:r>
          </a:p>
          <a:p>
            <a:r>
              <a:rPr lang="en-US" dirty="0" smtClean="0"/>
              <a:t>	-Validated the hard work and successes of Capstone, and in fact pushes Capstone to take a bigger leadership role in the three counties</a:t>
            </a:r>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1</a:t>
            </a:fld>
            <a:endParaRPr lang="en-US"/>
          </a:p>
        </p:txBody>
      </p:sp>
    </p:spTree>
    <p:extLst>
      <p:ext uri="{BB962C8B-B14F-4D97-AF65-F5344CB8AC3E}">
        <p14:creationId xmlns:p14="http://schemas.microsoft.com/office/powerpoint/2010/main" val="97455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15</a:t>
            </a:fld>
            <a:endParaRPr lang="en-US"/>
          </a:p>
        </p:txBody>
      </p:sp>
    </p:spTree>
    <p:extLst>
      <p:ext uri="{BB962C8B-B14F-4D97-AF65-F5344CB8AC3E}">
        <p14:creationId xmlns:p14="http://schemas.microsoft.com/office/powerpoint/2010/main" val="69871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16</a:t>
            </a:fld>
            <a:endParaRPr lang="en-US"/>
          </a:p>
        </p:txBody>
      </p:sp>
    </p:spTree>
    <p:extLst>
      <p:ext uri="{BB962C8B-B14F-4D97-AF65-F5344CB8AC3E}">
        <p14:creationId xmlns:p14="http://schemas.microsoft.com/office/powerpoint/2010/main" val="327552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17</a:t>
            </a:fld>
            <a:endParaRPr lang="en-US"/>
          </a:p>
        </p:txBody>
      </p:sp>
    </p:spTree>
    <p:extLst>
      <p:ext uri="{BB962C8B-B14F-4D97-AF65-F5344CB8AC3E}">
        <p14:creationId xmlns:p14="http://schemas.microsoft.com/office/powerpoint/2010/main" val="122477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18</a:t>
            </a:fld>
            <a:endParaRPr lang="en-US"/>
          </a:p>
        </p:txBody>
      </p:sp>
    </p:spTree>
    <p:extLst>
      <p:ext uri="{BB962C8B-B14F-4D97-AF65-F5344CB8AC3E}">
        <p14:creationId xmlns:p14="http://schemas.microsoft.com/office/powerpoint/2010/main" val="409071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 asked staff (leadership and management) what themes they saw in the graphics you just looked at and these 4 overwhelming came through…these four have become the driving force of the strategic plan</a:t>
            </a:r>
          </a:p>
          <a:p>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19</a:t>
            </a:fld>
            <a:endParaRPr lang="en-US"/>
          </a:p>
        </p:txBody>
      </p:sp>
    </p:spTree>
    <p:extLst>
      <p:ext uri="{BB962C8B-B14F-4D97-AF65-F5344CB8AC3E}">
        <p14:creationId xmlns:p14="http://schemas.microsoft.com/office/powerpoint/2010/main" val="852724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21</a:t>
            </a:fld>
            <a:endParaRPr lang="en-US"/>
          </a:p>
        </p:txBody>
      </p:sp>
    </p:spTree>
    <p:extLst>
      <p:ext uri="{BB962C8B-B14F-4D97-AF65-F5344CB8AC3E}">
        <p14:creationId xmlns:p14="http://schemas.microsoft.com/office/powerpoint/2010/main" val="3312538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22</a:t>
            </a:fld>
            <a:endParaRPr lang="en-US"/>
          </a:p>
        </p:txBody>
      </p:sp>
    </p:spTree>
    <p:extLst>
      <p:ext uri="{BB962C8B-B14F-4D97-AF65-F5344CB8AC3E}">
        <p14:creationId xmlns:p14="http://schemas.microsoft.com/office/powerpoint/2010/main" val="164961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Executive board already has seen summary of the community assessment, but the outcomes from this assessment fed into the design of the SOAR event and the interviews, so we are looking at the big picture findings from the assessment here to remind us what they were</a:t>
            </a:r>
          </a:p>
          <a:p>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6</a:t>
            </a:fld>
            <a:endParaRPr lang="en-US"/>
          </a:p>
        </p:txBody>
      </p:sp>
    </p:spTree>
    <p:extLst>
      <p:ext uri="{BB962C8B-B14F-4D97-AF65-F5344CB8AC3E}">
        <p14:creationId xmlns:p14="http://schemas.microsoft.com/office/powerpoint/2010/main" val="337089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Key takeaways….there is still a huge need for support to break the cycle of poverty in the target counties</a:t>
            </a:r>
          </a:p>
          <a:p>
            <a:endParaRPr lang="en-US" dirty="0" smtClean="0"/>
          </a:p>
          <a:p>
            <a:r>
              <a:rPr lang="en-US" dirty="0" smtClean="0"/>
              <a:t>Data from 2006 to 2016 </a:t>
            </a:r>
          </a:p>
          <a:p>
            <a:endParaRPr lang="en-US" dirty="0" smtClean="0"/>
          </a:p>
          <a:p>
            <a:r>
              <a:rPr lang="en-US" dirty="0" smtClean="0"/>
              <a:t>Inequality is increases even as the economy is in “recovery</a:t>
            </a:r>
            <a:r>
              <a:rPr lang="en-US" baseline="0" dirty="0" smtClean="0"/>
              <a:t> and growing”. </a:t>
            </a:r>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7</a:t>
            </a:fld>
            <a:endParaRPr lang="en-US"/>
          </a:p>
        </p:txBody>
      </p:sp>
    </p:spTree>
    <p:extLst>
      <p:ext uri="{BB962C8B-B14F-4D97-AF65-F5344CB8AC3E}">
        <p14:creationId xmlns:p14="http://schemas.microsoft.com/office/powerpoint/2010/main" val="339741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Vermont Livable Wage is defined in statute as the hourly wage required for a full-time worker to pay for one-half of the basic needs budget for a two-person household, with no children, and employer-sponsored health insurance, averaged for both urban and rural areas. </a:t>
            </a:r>
            <a:r>
              <a:rPr lang="en-US" sz="1200" b="1" dirty="0" smtClean="0"/>
              <a:t>The 2018 Vermont Livable Wage is $13.34 per hour     </a:t>
            </a:r>
          </a:p>
          <a:p>
            <a:endParaRPr lang="en-US" dirty="0" smtClean="0"/>
          </a:p>
          <a:p>
            <a:r>
              <a:rPr lang="en-US" dirty="0" smtClean="0"/>
              <a:t>For a family of four, it’s $24K.</a:t>
            </a:r>
            <a:r>
              <a:rPr lang="en-US" baseline="0" dirty="0" smtClean="0"/>
              <a:t> Describe chart.  This is still less than one income earner needs to live in VT. </a:t>
            </a:r>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8</a:t>
            </a:fld>
            <a:endParaRPr lang="en-US"/>
          </a:p>
        </p:txBody>
      </p:sp>
    </p:spTree>
    <p:extLst>
      <p:ext uri="{BB962C8B-B14F-4D97-AF65-F5344CB8AC3E}">
        <p14:creationId xmlns:p14="http://schemas.microsoft.com/office/powerpoint/2010/main" val="287169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data is from 2000 to 2016. </a:t>
            </a:r>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9</a:t>
            </a:fld>
            <a:endParaRPr lang="en-US"/>
          </a:p>
        </p:txBody>
      </p:sp>
    </p:spTree>
    <p:extLst>
      <p:ext uri="{BB962C8B-B14F-4D97-AF65-F5344CB8AC3E}">
        <p14:creationId xmlns:p14="http://schemas.microsoft.com/office/powerpoint/2010/main" val="182654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Key takeaways….there is still a huge need for support to break the cycle of poverty in the target counties</a:t>
            </a:r>
          </a:p>
          <a:p>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10</a:t>
            </a:fld>
            <a:endParaRPr lang="en-US"/>
          </a:p>
        </p:txBody>
      </p:sp>
    </p:spTree>
    <p:extLst>
      <p:ext uri="{BB962C8B-B14F-4D97-AF65-F5344CB8AC3E}">
        <p14:creationId xmlns:p14="http://schemas.microsoft.com/office/powerpoint/2010/main" val="119323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12</a:t>
            </a:fld>
            <a:endParaRPr lang="en-US"/>
          </a:p>
        </p:txBody>
      </p:sp>
    </p:spTree>
    <p:extLst>
      <p:ext uri="{BB962C8B-B14F-4D97-AF65-F5344CB8AC3E}">
        <p14:creationId xmlns:p14="http://schemas.microsoft.com/office/powerpoint/2010/main" val="332908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18A2C-9930-4A88-91E7-86D521AD7836}" type="slidenum">
              <a:rPr lang="en-US" smtClean="0"/>
              <a:t>13</a:t>
            </a:fld>
            <a:endParaRPr lang="en-US"/>
          </a:p>
        </p:txBody>
      </p:sp>
    </p:spTree>
    <p:extLst>
      <p:ext uri="{BB962C8B-B14F-4D97-AF65-F5344CB8AC3E}">
        <p14:creationId xmlns:p14="http://schemas.microsoft.com/office/powerpoint/2010/main" val="159657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included interviews with XX participants, staff, partners and community members around their high point working with Capstone before the event</a:t>
            </a:r>
          </a:p>
          <a:p>
            <a:endParaRPr lang="en-US" dirty="0" smtClean="0"/>
          </a:p>
          <a:p>
            <a:r>
              <a:rPr lang="en-US" dirty="0" smtClean="0"/>
              <a:t>This led to an all-day event that moved from individual event participants high points to prototyped potential programs</a:t>
            </a:r>
          </a:p>
          <a:p>
            <a:r>
              <a:rPr lang="en-US" dirty="0" smtClean="0"/>
              <a:t>	-High points led to discussions around opportunities, which informed discussions around aspirations for themed areas of intervention</a:t>
            </a:r>
          </a:p>
          <a:p>
            <a:endParaRPr lang="en-US" dirty="0" smtClean="0"/>
          </a:p>
          <a:p>
            <a:r>
              <a:rPr lang="en-US" dirty="0" smtClean="0"/>
              <a:t>The graphics in the following slides are a selection from all that were produced before the event and during….the “positive core” graphic is the high point, opportunities are opportunities and aspirations are captured in the “headlines” graphic</a:t>
            </a:r>
          </a:p>
          <a:p>
            <a:endParaRPr lang="en-US" dirty="0" smtClean="0"/>
          </a:p>
          <a:p>
            <a:r>
              <a:rPr lang="en-US" dirty="0" smtClean="0"/>
              <a:t>Look at the graphics and see if you can see themes coming through</a:t>
            </a:r>
          </a:p>
          <a:p>
            <a:endParaRPr lang="en-US" dirty="0"/>
          </a:p>
        </p:txBody>
      </p:sp>
      <p:sp>
        <p:nvSpPr>
          <p:cNvPr id="4" name="Slide Number Placeholder 3"/>
          <p:cNvSpPr>
            <a:spLocks noGrp="1"/>
          </p:cNvSpPr>
          <p:nvPr>
            <p:ph type="sldNum" sz="quarter" idx="10"/>
          </p:nvPr>
        </p:nvSpPr>
        <p:spPr/>
        <p:txBody>
          <a:bodyPr/>
          <a:lstStyle/>
          <a:p>
            <a:fld id="{54218A2C-9930-4A88-91E7-86D521AD7836}" type="slidenum">
              <a:rPr lang="en-US" smtClean="0"/>
              <a:t>14</a:t>
            </a:fld>
            <a:endParaRPr lang="en-US"/>
          </a:p>
        </p:txBody>
      </p:sp>
    </p:spTree>
    <p:extLst>
      <p:ext uri="{BB962C8B-B14F-4D97-AF65-F5344CB8AC3E}">
        <p14:creationId xmlns:p14="http://schemas.microsoft.com/office/powerpoint/2010/main" val="236527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7645" y="3103933"/>
            <a:ext cx="7116793" cy="1003801"/>
          </a:xfrm>
        </p:spPr>
        <p:txBody>
          <a:bodyPr/>
          <a:lstStyle/>
          <a:p>
            <a:pPr algn="ctr"/>
            <a:r>
              <a:rPr lang="en-US" sz="3600" dirty="0" smtClean="0"/>
              <a:t>Community Needs Assessment </a:t>
            </a:r>
            <a:br>
              <a:rPr lang="en-US" sz="3600" dirty="0" smtClean="0"/>
            </a:br>
            <a:r>
              <a:rPr lang="en-US" sz="3600" dirty="0" smtClean="0"/>
              <a:t>CVRPC Presentation</a:t>
            </a:r>
            <a:endParaRPr lang="en-US" sz="3600" dirty="0"/>
          </a:p>
        </p:txBody>
      </p:sp>
      <p:sp>
        <p:nvSpPr>
          <p:cNvPr id="3" name="Subtitle 2"/>
          <p:cNvSpPr>
            <a:spLocks noGrp="1"/>
          </p:cNvSpPr>
          <p:nvPr>
            <p:ph type="subTitle" idx="1"/>
          </p:nvPr>
        </p:nvSpPr>
        <p:spPr>
          <a:xfrm>
            <a:off x="1860109" y="4903066"/>
            <a:ext cx="7060851" cy="428445"/>
          </a:xfrm>
        </p:spPr>
        <p:txBody>
          <a:bodyPr>
            <a:normAutofit/>
          </a:bodyPr>
          <a:lstStyle/>
          <a:p>
            <a:pPr algn="ctr"/>
            <a:r>
              <a:rPr lang="en-US" dirty="0" smtClean="0">
                <a:solidFill>
                  <a:schemeClr val="tx1"/>
                </a:solidFill>
              </a:rPr>
              <a:t>January 14, 2020</a:t>
            </a:r>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350" y="246840"/>
            <a:ext cx="8120653" cy="2704177"/>
          </a:xfrm>
          <a:prstGeom prst="rect">
            <a:avLst/>
          </a:prstGeom>
        </p:spPr>
      </p:pic>
      <p:sp>
        <p:nvSpPr>
          <p:cNvPr id="6" name="TextBox 5"/>
          <p:cNvSpPr txBox="1"/>
          <p:nvPr/>
        </p:nvSpPr>
        <p:spPr>
          <a:xfrm>
            <a:off x="2329132" y="4479771"/>
            <a:ext cx="6064370" cy="369332"/>
          </a:xfrm>
          <a:prstGeom prst="rect">
            <a:avLst/>
          </a:prstGeom>
          <a:noFill/>
        </p:spPr>
        <p:txBody>
          <a:bodyPr wrap="square" rtlCol="0">
            <a:spAutoFit/>
          </a:bodyPr>
          <a:lstStyle/>
          <a:p>
            <a:pPr algn="ctr"/>
            <a:r>
              <a:rPr lang="en-US" dirty="0" smtClean="0"/>
              <a:t>By Sue Minter, Executive Director</a:t>
            </a:r>
            <a:endParaRPr lang="en-US" dirty="0"/>
          </a:p>
        </p:txBody>
      </p:sp>
    </p:spTree>
    <p:extLst>
      <p:ext uri="{BB962C8B-B14F-4D97-AF65-F5344CB8AC3E}">
        <p14:creationId xmlns:p14="http://schemas.microsoft.com/office/powerpoint/2010/main" val="2395176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7879"/>
          </a:xfrm>
        </p:spPr>
        <p:txBody>
          <a:bodyPr>
            <a:normAutofit fontScale="90000"/>
          </a:bodyPr>
          <a:lstStyle/>
          <a:p>
            <a:pPr algn="ctr"/>
            <a:r>
              <a:rPr lang="en-US" dirty="0" smtClean="0">
                <a:solidFill>
                  <a:srgbClr val="006D69"/>
                </a:solidFill>
              </a:rPr>
              <a:t>Community Needs Assessment - Overview</a:t>
            </a:r>
            <a:endParaRPr lang="en-US" dirty="0">
              <a:solidFill>
                <a:srgbClr val="006D69"/>
              </a:solidFill>
            </a:endParaRPr>
          </a:p>
        </p:txBody>
      </p:sp>
      <p:sp>
        <p:nvSpPr>
          <p:cNvPr id="3" name="Content Placeholder 2"/>
          <p:cNvSpPr>
            <a:spLocks noGrp="1"/>
          </p:cNvSpPr>
          <p:nvPr>
            <p:ph idx="1"/>
          </p:nvPr>
        </p:nvSpPr>
        <p:spPr>
          <a:xfrm>
            <a:off x="677334" y="1621767"/>
            <a:ext cx="8596668" cy="3795622"/>
          </a:xfrm>
        </p:spPr>
        <p:txBody>
          <a:bodyPr>
            <a:normAutofit lnSpcReduction="10000"/>
          </a:bodyPr>
          <a:lstStyle/>
          <a:p>
            <a:r>
              <a:rPr lang="en-US" sz="2000" b="1" dirty="0" smtClean="0">
                <a:solidFill>
                  <a:schemeClr val="accent5"/>
                </a:solidFill>
              </a:rPr>
              <a:t>Child Poverty is high </a:t>
            </a:r>
            <a:r>
              <a:rPr lang="en-US" sz="2000" dirty="0" smtClean="0">
                <a:solidFill>
                  <a:schemeClr val="bg2">
                    <a:lumMod val="50000"/>
                  </a:schemeClr>
                </a:solidFill>
              </a:rPr>
              <a:t>– </a:t>
            </a:r>
            <a:r>
              <a:rPr lang="en-US" sz="2000" dirty="0" smtClean="0">
                <a:solidFill>
                  <a:schemeClr val="bg2">
                    <a:lumMod val="25000"/>
                  </a:schemeClr>
                </a:solidFill>
              </a:rPr>
              <a:t>20.3% of children 0-4 are below federal poverty level</a:t>
            </a:r>
          </a:p>
          <a:p>
            <a:r>
              <a:rPr lang="en-US" sz="2000" b="1" dirty="0" smtClean="0">
                <a:solidFill>
                  <a:schemeClr val="accent5"/>
                </a:solidFill>
              </a:rPr>
              <a:t>Low rate of education attainment</a:t>
            </a:r>
            <a:r>
              <a:rPr lang="en-US" sz="2000" b="1" dirty="0" smtClean="0">
                <a:solidFill>
                  <a:schemeClr val="tx1"/>
                </a:solidFill>
              </a:rPr>
              <a:t> </a:t>
            </a:r>
            <a:r>
              <a:rPr lang="en-US" sz="2000" dirty="0" smtClean="0"/>
              <a:t>- 37% of our service area has a </a:t>
            </a:r>
            <a:br>
              <a:rPr lang="en-US" sz="2000" dirty="0" smtClean="0"/>
            </a:br>
            <a:r>
              <a:rPr lang="en-US" sz="2000" dirty="0" smtClean="0"/>
              <a:t>High School Diploma or less. </a:t>
            </a:r>
          </a:p>
          <a:p>
            <a:r>
              <a:rPr lang="en-US" sz="2000" b="1" dirty="0" smtClean="0">
                <a:solidFill>
                  <a:schemeClr val="accent5"/>
                </a:solidFill>
              </a:rPr>
              <a:t>Low-income females</a:t>
            </a:r>
            <a:r>
              <a:rPr lang="en-US" sz="2000" dirty="0" smtClean="0"/>
              <a:t> earn $10K to $12K less then males per year.</a:t>
            </a:r>
          </a:p>
          <a:p>
            <a:r>
              <a:rPr lang="en-US" sz="2000" dirty="0" smtClean="0"/>
              <a:t>From 2000 to 2017, there was a 16% drop in </a:t>
            </a:r>
            <a:r>
              <a:rPr lang="en-US" sz="2000" b="1" dirty="0" smtClean="0">
                <a:solidFill>
                  <a:schemeClr val="accent5"/>
                </a:solidFill>
              </a:rPr>
              <a:t>home ownership rates</a:t>
            </a:r>
            <a:r>
              <a:rPr lang="en-US" sz="2000" dirty="0" smtClean="0"/>
              <a:t> in our service area. </a:t>
            </a:r>
          </a:p>
          <a:p>
            <a:r>
              <a:rPr lang="en-US" sz="2000" dirty="0"/>
              <a:t>H</a:t>
            </a:r>
            <a:r>
              <a:rPr lang="en-US" sz="2000" dirty="0" smtClean="0"/>
              <a:t>igh </a:t>
            </a:r>
            <a:r>
              <a:rPr lang="en-US" sz="2000" b="1" dirty="0" smtClean="0">
                <a:solidFill>
                  <a:schemeClr val="accent5"/>
                </a:solidFill>
              </a:rPr>
              <a:t>demand for housing</a:t>
            </a:r>
            <a:r>
              <a:rPr lang="en-US" sz="2000" dirty="0" smtClean="0"/>
              <a:t> – 0.9% residential vacancy rate. </a:t>
            </a:r>
            <a:endParaRPr lang="en-US" sz="2000" dirty="0"/>
          </a:p>
          <a:p>
            <a:r>
              <a:rPr lang="en-US" sz="2000" dirty="0" smtClean="0"/>
              <a:t>In Orange County, 51% of </a:t>
            </a:r>
            <a:r>
              <a:rPr lang="en-US" sz="2000" b="1" dirty="0" smtClean="0">
                <a:solidFill>
                  <a:schemeClr val="accent5"/>
                </a:solidFill>
              </a:rPr>
              <a:t>renters pay 30% or more of their income for rent</a:t>
            </a:r>
            <a:r>
              <a:rPr lang="en-US" sz="2000" dirty="0" smtClean="0"/>
              <a:t>. A rate of 47% of those in Lamoille and Washington Counties are doing the same. </a:t>
            </a:r>
          </a:p>
          <a:p>
            <a:pPr marL="0" indent="0">
              <a:buNone/>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1408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62000"/>
          </a:xfrm>
        </p:spPr>
        <p:txBody>
          <a:bodyPr/>
          <a:lstStyle/>
          <a:p>
            <a:pPr algn="ctr"/>
            <a:r>
              <a:rPr lang="en-US" dirty="0" smtClean="0">
                <a:solidFill>
                  <a:srgbClr val="006D69"/>
                </a:solidFill>
              </a:rPr>
              <a:t>Lamoille County – Most Acute Poverty</a:t>
            </a:r>
            <a:endParaRPr lang="en-US" dirty="0">
              <a:solidFill>
                <a:srgbClr val="006D69"/>
              </a:solidFill>
            </a:endParaRPr>
          </a:p>
        </p:txBody>
      </p:sp>
      <p:sp>
        <p:nvSpPr>
          <p:cNvPr id="3" name="Content Placeholder 2"/>
          <p:cNvSpPr>
            <a:spLocks noGrp="1"/>
          </p:cNvSpPr>
          <p:nvPr>
            <p:ph idx="1"/>
          </p:nvPr>
        </p:nvSpPr>
        <p:spPr>
          <a:xfrm>
            <a:off x="677334" y="1762299"/>
            <a:ext cx="8596668" cy="4279064"/>
          </a:xfrm>
        </p:spPr>
        <p:txBody>
          <a:bodyPr>
            <a:normAutofit/>
          </a:bodyPr>
          <a:lstStyle/>
          <a:p>
            <a:r>
              <a:rPr lang="en-US" sz="2000" dirty="0" smtClean="0"/>
              <a:t>Lowest median income of the three counties</a:t>
            </a:r>
          </a:p>
          <a:p>
            <a:r>
              <a:rPr lang="en-US" sz="2000" dirty="0" smtClean="0"/>
              <a:t>Highest poverty rate</a:t>
            </a:r>
          </a:p>
          <a:p>
            <a:r>
              <a:rPr lang="en-US" sz="2000" dirty="0" smtClean="0"/>
              <a:t>Highest child poverty rate</a:t>
            </a:r>
          </a:p>
          <a:p>
            <a:r>
              <a:rPr lang="en-US" sz="2000" dirty="0" smtClean="0"/>
              <a:t>Highest number of aging Vermonters in poverty</a:t>
            </a:r>
          </a:p>
          <a:p>
            <a:r>
              <a:rPr lang="en-US" sz="2000" dirty="0" smtClean="0"/>
              <a:t>Highest rate of uninsured</a:t>
            </a:r>
          </a:p>
          <a:p>
            <a:r>
              <a:rPr lang="en-US" sz="2000" dirty="0" smtClean="0"/>
              <a:t>Highest unemployment rate</a:t>
            </a:r>
          </a:p>
          <a:p>
            <a:r>
              <a:rPr lang="en-US" sz="2000" dirty="0" smtClean="0"/>
              <a:t>28% of households in this county pay more than 50% of their income toward housing</a:t>
            </a:r>
          </a:p>
          <a:p>
            <a:r>
              <a:rPr lang="en-US" sz="2000" dirty="0" smtClean="0"/>
              <a:t>0.0% residential vacancy rate</a:t>
            </a:r>
          </a:p>
          <a:p>
            <a:r>
              <a:rPr lang="en-US" sz="2000" dirty="0" smtClean="0"/>
              <a:t>Lack of transportation prevents access to services in other counties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113" y="6041363"/>
            <a:ext cx="2268746" cy="692723"/>
          </a:xfrm>
          <a:prstGeom prst="rect">
            <a:avLst/>
          </a:prstGeom>
        </p:spPr>
      </p:pic>
    </p:spTree>
    <p:extLst>
      <p:ext uri="{BB962C8B-B14F-4D97-AF65-F5344CB8AC3E}">
        <p14:creationId xmlns:p14="http://schemas.microsoft.com/office/powerpoint/2010/main" val="36907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8FB4-AA31-4337-842C-277E19B4E938}"/>
              </a:ext>
            </a:extLst>
          </p:cNvPr>
          <p:cNvSpPr txBox="1">
            <a:spLocks/>
          </p:cNvSpPr>
          <p:nvPr/>
        </p:nvSpPr>
        <p:spPr>
          <a:xfrm>
            <a:off x="646111" y="452718"/>
            <a:ext cx="9735846" cy="140053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smtClean="0">
                <a:solidFill>
                  <a:srgbClr val="006D69"/>
                </a:solidFill>
              </a:rPr>
              <a:t>Capstone Community Needs Surveys</a:t>
            </a:r>
            <a:endParaRPr lang="en-US" dirty="0">
              <a:solidFill>
                <a:srgbClr val="006D69"/>
              </a:solidFill>
            </a:endParaRPr>
          </a:p>
        </p:txBody>
      </p:sp>
      <p:sp>
        <p:nvSpPr>
          <p:cNvPr id="3" name="Content Placeholder 2">
            <a:extLst>
              <a:ext uri="{FF2B5EF4-FFF2-40B4-BE49-F238E27FC236}">
                <a16:creationId xmlns:a16="http://schemas.microsoft.com/office/drawing/2014/main" id="{F6C79403-FB81-46E2-84FE-67A95E4D1868}"/>
              </a:ext>
            </a:extLst>
          </p:cNvPr>
          <p:cNvSpPr txBox="1">
            <a:spLocks/>
          </p:cNvSpPr>
          <p:nvPr/>
        </p:nvSpPr>
        <p:spPr>
          <a:xfrm>
            <a:off x="1103312" y="1358566"/>
            <a:ext cx="8946541" cy="45663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smtClean="0"/>
              <a:t>A total of 1238 People Responded to Capstone surveys:</a:t>
            </a:r>
          </a:p>
          <a:p>
            <a:pPr lvl="1"/>
            <a:r>
              <a:rPr lang="en-US" sz="2400" dirty="0" smtClean="0"/>
              <a:t>655 Customers</a:t>
            </a:r>
          </a:p>
          <a:p>
            <a:pPr lvl="1"/>
            <a:r>
              <a:rPr lang="en-US" sz="2400" dirty="0" smtClean="0"/>
              <a:t>363 Community Members</a:t>
            </a:r>
          </a:p>
          <a:p>
            <a:pPr lvl="1"/>
            <a:r>
              <a:rPr lang="en-US" sz="2400" dirty="0" smtClean="0"/>
              <a:t>132 Partners</a:t>
            </a:r>
          </a:p>
          <a:p>
            <a:pPr lvl="1"/>
            <a:r>
              <a:rPr lang="en-US" sz="2400" dirty="0" smtClean="0"/>
              <a:t>77 Staff</a:t>
            </a:r>
          </a:p>
          <a:p>
            <a:pPr lvl="1"/>
            <a:r>
              <a:rPr lang="en-US" sz="2400" dirty="0" smtClean="0"/>
              <a:t>11 Board Members</a:t>
            </a:r>
          </a:p>
          <a:p>
            <a:pPr lvl="1"/>
            <a:endParaRPr lang="en-US" sz="2400" dirty="0" smtClean="0"/>
          </a:p>
          <a:p>
            <a:pPr marL="457200" lvl="1" indent="0">
              <a:buFont typeface="Wingdings 3" charset="2"/>
              <a:buNone/>
            </a:pPr>
            <a:r>
              <a:rPr lang="en-US" sz="2400" dirty="0" smtClean="0"/>
              <a:t>Note that over 60% of respondents live in Washington County</a:t>
            </a:r>
          </a:p>
          <a:p>
            <a:pPr lvl="1"/>
            <a:endParaRPr lang="en-US" sz="2400" dirty="0" smtClean="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3521115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57405" y="773962"/>
            <a:ext cx="7041490" cy="5310076"/>
          </a:xfrm>
          <a:prstGeom prst="rect">
            <a:avLst/>
          </a:prstGeom>
        </p:spPr>
      </p:pic>
      <p:sp>
        <p:nvSpPr>
          <p:cNvPr id="4" name="Title 1">
            <a:extLst>
              <a:ext uri="{FF2B5EF4-FFF2-40B4-BE49-F238E27FC236}">
                <a16:creationId xmlns:a16="http://schemas.microsoft.com/office/drawing/2014/main" id="{391D51E0-20E4-46E4-9202-B3CDCEE7E70F}"/>
              </a:ext>
            </a:extLst>
          </p:cNvPr>
          <p:cNvSpPr txBox="1">
            <a:spLocks/>
          </p:cNvSpPr>
          <p:nvPr/>
        </p:nvSpPr>
        <p:spPr>
          <a:xfrm>
            <a:off x="643855" y="1447800"/>
            <a:ext cx="3108626" cy="4572000"/>
          </a:xfrm>
          <a:prstGeom prst="rect">
            <a:avLst/>
          </a:prstGeom>
        </p:spPr>
        <p:txBody>
          <a:bodyPr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solidFill>
                  <a:srgbClr val="006D69"/>
                </a:solidFill>
              </a:rPr>
              <a:t>Customer, Community, Partner, Board and Staff Surveys: </a:t>
            </a:r>
            <a:br>
              <a:rPr lang="en-US" sz="3200" dirty="0" smtClean="0">
                <a:solidFill>
                  <a:srgbClr val="006D69"/>
                </a:solidFill>
              </a:rPr>
            </a:br>
            <a:r>
              <a:rPr lang="en-US" sz="3200" b="1" dirty="0" smtClean="0">
                <a:solidFill>
                  <a:srgbClr val="006D69"/>
                </a:solidFill>
              </a:rPr>
              <a:t>OVERALL PRIORITY AREAS</a:t>
            </a:r>
            <a:endParaRPr lang="en-US" sz="3200" b="1" dirty="0">
              <a:solidFill>
                <a:srgbClr val="006D69"/>
              </a:solidFill>
            </a:endParaRPr>
          </a:p>
        </p:txBody>
      </p:sp>
    </p:spTree>
    <p:extLst>
      <p:ext uri="{BB962C8B-B14F-4D97-AF65-F5344CB8AC3E}">
        <p14:creationId xmlns:p14="http://schemas.microsoft.com/office/powerpoint/2010/main" val="1920613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755781"/>
            <a:ext cx="8596668" cy="989043"/>
          </a:xfrm>
        </p:spPr>
        <p:txBody>
          <a:bodyPr/>
          <a:lstStyle/>
          <a:p>
            <a:pPr algn="ctr"/>
            <a:r>
              <a:rPr lang="en-US" dirty="0" smtClean="0"/>
              <a:t>SOAR</a:t>
            </a:r>
            <a:endParaRPr lang="en-US" dirty="0"/>
          </a:p>
        </p:txBody>
      </p:sp>
      <p:sp>
        <p:nvSpPr>
          <p:cNvPr id="3" name="Text Placeholder 2"/>
          <p:cNvSpPr>
            <a:spLocks noGrp="1"/>
          </p:cNvSpPr>
          <p:nvPr>
            <p:ph type="body" idx="1"/>
          </p:nvPr>
        </p:nvSpPr>
        <p:spPr>
          <a:xfrm>
            <a:off x="677335" y="1978090"/>
            <a:ext cx="8596668" cy="3799255"/>
          </a:xfrm>
        </p:spPr>
        <p:txBody>
          <a:bodyPr>
            <a:normAutofit/>
          </a:bodyPr>
          <a:lstStyle/>
          <a:p>
            <a:pPr marL="342900" indent="-342900">
              <a:buFont typeface="Wingdings" panose="05000000000000000000" pitchFamily="2" charset="2"/>
              <a:buChar char="v"/>
            </a:pPr>
            <a:r>
              <a:rPr lang="en-US" dirty="0">
                <a:solidFill>
                  <a:schemeClr val="tx1"/>
                </a:solidFill>
              </a:rPr>
              <a:t>Appreciative Inquiry approach to utilizing data from the community needs assessment. </a:t>
            </a:r>
          </a:p>
          <a:p>
            <a:pPr marL="342900" indent="-342900">
              <a:buFont typeface="Wingdings" panose="05000000000000000000" pitchFamily="2" charset="2"/>
              <a:buChar char="v"/>
            </a:pPr>
            <a:r>
              <a:rPr lang="en-US" b="1" dirty="0" smtClean="0">
                <a:solidFill>
                  <a:schemeClr val="tx1"/>
                </a:solidFill>
              </a:rPr>
              <a:t>S</a:t>
            </a:r>
            <a:r>
              <a:rPr lang="en-US" dirty="0" smtClean="0">
                <a:solidFill>
                  <a:schemeClr val="tx1"/>
                </a:solidFill>
              </a:rPr>
              <a:t>trengths, </a:t>
            </a:r>
            <a:r>
              <a:rPr lang="en-US" b="1" dirty="0" smtClean="0">
                <a:solidFill>
                  <a:schemeClr val="tx1"/>
                </a:solidFill>
              </a:rPr>
              <a:t>O</a:t>
            </a:r>
            <a:r>
              <a:rPr lang="en-US" dirty="0" smtClean="0">
                <a:solidFill>
                  <a:schemeClr val="tx1"/>
                </a:solidFill>
              </a:rPr>
              <a:t>pportunities, </a:t>
            </a:r>
            <a:r>
              <a:rPr lang="en-US" b="1" dirty="0" smtClean="0">
                <a:solidFill>
                  <a:schemeClr val="tx1"/>
                </a:solidFill>
              </a:rPr>
              <a:t>A</a:t>
            </a:r>
            <a:r>
              <a:rPr lang="en-US" dirty="0" smtClean="0">
                <a:solidFill>
                  <a:schemeClr val="tx1"/>
                </a:solidFill>
              </a:rPr>
              <a:t>spirations and </a:t>
            </a:r>
            <a:r>
              <a:rPr lang="en-US" b="1" dirty="0" smtClean="0">
                <a:solidFill>
                  <a:schemeClr val="tx1"/>
                </a:solidFill>
              </a:rPr>
              <a:t>R</a:t>
            </a:r>
            <a:r>
              <a:rPr lang="en-US" dirty="0" smtClean="0">
                <a:solidFill>
                  <a:schemeClr val="tx1"/>
                </a:solidFill>
              </a:rPr>
              <a:t>esults (SOAR) as an alternative to SWOT (Strengths, Weaknesses, Opportunities and Threats). </a:t>
            </a:r>
          </a:p>
          <a:p>
            <a:pPr marL="342900" indent="-342900">
              <a:buFont typeface="Wingdings" panose="05000000000000000000" pitchFamily="2" charset="2"/>
              <a:buChar char="v"/>
            </a:pPr>
            <a:r>
              <a:rPr lang="en-US" dirty="0" smtClean="0">
                <a:solidFill>
                  <a:schemeClr val="tx1"/>
                </a:solidFill>
              </a:rPr>
              <a:t>115 Discovery </a:t>
            </a:r>
            <a:r>
              <a:rPr lang="en-US" dirty="0">
                <a:solidFill>
                  <a:schemeClr val="tx1"/>
                </a:solidFill>
              </a:rPr>
              <a:t>I</a:t>
            </a:r>
            <a:r>
              <a:rPr lang="en-US" dirty="0" smtClean="0">
                <a:solidFill>
                  <a:schemeClr val="tx1"/>
                </a:solidFill>
              </a:rPr>
              <a:t>nterviews conducted.</a:t>
            </a:r>
          </a:p>
          <a:p>
            <a:pPr marL="342900" indent="-342900">
              <a:buFont typeface="Wingdings" panose="05000000000000000000" pitchFamily="2" charset="2"/>
              <a:buChar char="v"/>
            </a:pPr>
            <a:r>
              <a:rPr lang="en-US" dirty="0" smtClean="0">
                <a:solidFill>
                  <a:schemeClr val="tx1"/>
                </a:solidFill>
              </a:rPr>
              <a:t>SOAR event held June 20</a:t>
            </a:r>
            <a:r>
              <a:rPr lang="en-US" baseline="30000" dirty="0" smtClean="0">
                <a:solidFill>
                  <a:schemeClr val="tx1"/>
                </a:solidFill>
              </a:rPr>
              <a:t>th</a:t>
            </a:r>
            <a:r>
              <a:rPr lang="en-US" dirty="0" smtClean="0">
                <a:solidFill>
                  <a:schemeClr val="tx1"/>
                </a:solidFill>
              </a:rPr>
              <a:t> at the Old Labor Hall, 125 participants: Customers, Partners, Board and Staff. </a:t>
            </a:r>
          </a:p>
          <a:p>
            <a:pPr marL="342900" indent="-342900">
              <a:buFont typeface="Wingdings" panose="05000000000000000000" pitchFamily="2" charset="2"/>
              <a:buChar char="v"/>
            </a:pPr>
            <a:endParaRPr lang="en-US"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8653" y="6185138"/>
            <a:ext cx="1772833" cy="541305"/>
          </a:xfrm>
          <a:prstGeom prst="rect">
            <a:avLst/>
          </a:prstGeom>
        </p:spPr>
      </p:pic>
    </p:spTree>
    <p:extLst>
      <p:ext uri="{BB962C8B-B14F-4D97-AF65-F5344CB8AC3E}">
        <p14:creationId xmlns:p14="http://schemas.microsoft.com/office/powerpoint/2010/main" val="42977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93" y="362310"/>
            <a:ext cx="9806792" cy="58400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508" y="6103652"/>
            <a:ext cx="2096219" cy="640045"/>
          </a:xfrm>
          <a:prstGeom prst="rect">
            <a:avLst/>
          </a:prstGeom>
        </p:spPr>
      </p:pic>
    </p:spTree>
    <p:extLst>
      <p:ext uri="{BB962C8B-B14F-4D97-AF65-F5344CB8AC3E}">
        <p14:creationId xmlns:p14="http://schemas.microsoft.com/office/powerpoint/2010/main" val="88823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8" y="522514"/>
            <a:ext cx="11267979" cy="56076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979" y="5869649"/>
            <a:ext cx="2968021" cy="988351"/>
          </a:xfrm>
          <a:prstGeom prst="rect">
            <a:avLst/>
          </a:prstGeom>
        </p:spPr>
      </p:pic>
    </p:spTree>
    <p:extLst>
      <p:ext uri="{BB962C8B-B14F-4D97-AF65-F5344CB8AC3E}">
        <p14:creationId xmlns:p14="http://schemas.microsoft.com/office/powerpoint/2010/main" val="955275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5222" y="1411856"/>
            <a:ext cx="6038490" cy="40256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074543" y="1411854"/>
            <a:ext cx="6038491" cy="402566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508" y="6103652"/>
            <a:ext cx="2096219" cy="640045"/>
          </a:xfrm>
          <a:prstGeom prst="rect">
            <a:avLst/>
          </a:prstGeom>
        </p:spPr>
      </p:pic>
    </p:spTree>
    <p:extLst>
      <p:ext uri="{BB962C8B-B14F-4D97-AF65-F5344CB8AC3E}">
        <p14:creationId xmlns:p14="http://schemas.microsoft.com/office/powerpoint/2010/main" val="549519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930" y="0"/>
            <a:ext cx="9132363" cy="352509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190" y="5786802"/>
            <a:ext cx="3216810" cy="10711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573" y="3525091"/>
            <a:ext cx="8147054" cy="3335637"/>
          </a:xfrm>
          <a:prstGeom prst="rect">
            <a:avLst/>
          </a:prstGeom>
        </p:spPr>
      </p:pic>
    </p:spTree>
    <p:extLst>
      <p:ext uri="{BB962C8B-B14F-4D97-AF65-F5344CB8AC3E}">
        <p14:creationId xmlns:p14="http://schemas.microsoft.com/office/powerpoint/2010/main" val="2685647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573763"/>
          </a:xfrm>
        </p:spPr>
        <p:txBody>
          <a:bodyPr/>
          <a:lstStyle/>
          <a:p>
            <a:r>
              <a:rPr lang="en-US" dirty="0" smtClean="0"/>
              <a:t>Output of SOAR </a:t>
            </a:r>
            <a:r>
              <a:rPr lang="en-US" dirty="0"/>
              <a:t>E</a:t>
            </a:r>
            <a:r>
              <a:rPr lang="en-US" dirty="0" smtClean="0"/>
              <a:t>vent: Themes</a:t>
            </a:r>
            <a:endParaRPr lang="en-US" dirty="0"/>
          </a:p>
        </p:txBody>
      </p:sp>
      <p:sp>
        <p:nvSpPr>
          <p:cNvPr id="3" name="Text Placeholder 2"/>
          <p:cNvSpPr>
            <a:spLocks noGrp="1"/>
          </p:cNvSpPr>
          <p:nvPr>
            <p:ph type="body" idx="1"/>
          </p:nvPr>
        </p:nvSpPr>
        <p:spPr>
          <a:xfrm>
            <a:off x="2898475" y="2416630"/>
            <a:ext cx="3812876" cy="2655702"/>
          </a:xfrm>
        </p:spPr>
        <p:txBody>
          <a:bodyPr>
            <a:normAutofit/>
          </a:bodyPr>
          <a:lstStyle/>
          <a:p>
            <a:pPr marL="285750" indent="-285750">
              <a:buFont typeface="Wingdings" panose="05000000000000000000" pitchFamily="2" charset="2"/>
              <a:buChar char="v"/>
            </a:pPr>
            <a:r>
              <a:rPr lang="en-US" sz="2000" dirty="0" smtClean="0"/>
              <a:t>Dignity</a:t>
            </a:r>
          </a:p>
          <a:p>
            <a:pPr marL="285750" indent="-285750">
              <a:buFont typeface="Wingdings" panose="05000000000000000000" pitchFamily="2" charset="2"/>
              <a:buChar char="v"/>
            </a:pPr>
            <a:r>
              <a:rPr lang="en-US" sz="2000" dirty="0"/>
              <a:t>Empowerment</a:t>
            </a:r>
          </a:p>
          <a:p>
            <a:pPr marL="285750" indent="-285750">
              <a:buFont typeface="Wingdings" panose="05000000000000000000" pitchFamily="2" charset="2"/>
              <a:buChar char="v"/>
            </a:pPr>
            <a:r>
              <a:rPr lang="en-US" sz="2000" dirty="0"/>
              <a:t>Partnership &amp; Collaboration</a:t>
            </a:r>
          </a:p>
          <a:p>
            <a:pPr marL="285750" indent="-285750">
              <a:buFont typeface="Wingdings" panose="05000000000000000000" pitchFamily="2" charset="2"/>
              <a:buChar char="v"/>
            </a:pPr>
            <a:r>
              <a:rPr lang="en-US" sz="2000" dirty="0" smtClean="0"/>
              <a:t>Holistic view of poverty</a:t>
            </a:r>
          </a:p>
          <a:p>
            <a:pPr marL="285750" indent="-285750">
              <a:buFont typeface="Wingdings" panose="05000000000000000000" pitchFamily="2" charset="2"/>
              <a:buChar char="v"/>
            </a:pPr>
            <a:r>
              <a:rPr lang="en-US" sz="2000" dirty="0" smtClean="0"/>
              <a:t>Equity &amp; Justice</a:t>
            </a:r>
          </a:p>
          <a:p>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508" y="6103652"/>
            <a:ext cx="2096219" cy="640045"/>
          </a:xfrm>
          <a:prstGeom prst="rect">
            <a:avLst/>
          </a:prstGeom>
        </p:spPr>
      </p:pic>
    </p:spTree>
    <p:extLst>
      <p:ext uri="{BB962C8B-B14F-4D97-AF65-F5344CB8AC3E}">
        <p14:creationId xmlns:p14="http://schemas.microsoft.com/office/powerpoint/2010/main" val="15089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023" y="301925"/>
            <a:ext cx="9135373" cy="6251276"/>
          </a:xfrm>
        </p:spPr>
        <p:txBody>
          <a:bodyPr>
            <a:normAutofit/>
          </a:bodyPr>
          <a:lstStyle/>
          <a:p>
            <a:pPr algn="ctr"/>
            <a:r>
              <a:rPr lang="en-US" sz="2400" b="1" dirty="0">
                <a:solidFill>
                  <a:srgbClr val="92D050"/>
                </a:solidFill>
              </a:rPr>
              <a:t>Washington </a:t>
            </a:r>
            <a:r>
              <a:rPr lang="en-US" sz="2400" b="1" dirty="0" smtClean="0">
                <a:solidFill>
                  <a:srgbClr val="92D050"/>
                </a:solidFill>
              </a:rPr>
              <a:t>County</a:t>
            </a:r>
          </a:p>
          <a:p>
            <a:pPr algn="ctr"/>
            <a:r>
              <a:rPr lang="en-US" sz="2400" b="1" dirty="0" smtClean="0">
                <a:solidFill>
                  <a:schemeClr val="tx1"/>
                </a:solidFill>
              </a:rPr>
              <a:t>Central Office</a:t>
            </a:r>
          </a:p>
          <a:p>
            <a:pPr algn="ctr"/>
            <a:r>
              <a:rPr lang="en-US" sz="2400" dirty="0" smtClean="0">
                <a:solidFill>
                  <a:schemeClr val="tx1"/>
                </a:solidFill>
              </a:rPr>
              <a:t>20 </a:t>
            </a:r>
            <a:r>
              <a:rPr lang="en-US" sz="2400" dirty="0">
                <a:solidFill>
                  <a:schemeClr val="tx1"/>
                </a:solidFill>
              </a:rPr>
              <a:t>Gable Place, Barre </a:t>
            </a:r>
            <a:r>
              <a:rPr lang="en-US" sz="2400" dirty="0" smtClean="0">
                <a:solidFill>
                  <a:schemeClr val="tx1"/>
                </a:solidFill>
              </a:rPr>
              <a:t>VT</a:t>
            </a:r>
          </a:p>
          <a:p>
            <a:pPr algn="ctr"/>
            <a:r>
              <a:rPr lang="en-US" sz="2400" dirty="0" smtClean="0">
                <a:solidFill>
                  <a:schemeClr val="tx1"/>
                </a:solidFill>
              </a:rPr>
              <a:t>	                              </a:t>
            </a:r>
            <a:r>
              <a:rPr lang="en-US" sz="2400" dirty="0">
                <a:solidFill>
                  <a:schemeClr val="tx1"/>
                </a:solidFill>
              </a:rPr>
              <a:t>	</a:t>
            </a:r>
          </a:p>
          <a:p>
            <a:pPr algn="ctr"/>
            <a:r>
              <a:rPr lang="en-US" sz="2400" b="1" dirty="0">
                <a:solidFill>
                  <a:srgbClr val="92D050"/>
                </a:solidFill>
              </a:rPr>
              <a:t>Lamoille County</a:t>
            </a:r>
          </a:p>
          <a:p>
            <a:pPr algn="ctr"/>
            <a:r>
              <a:rPr lang="en-US" sz="2400" b="1" dirty="0">
                <a:solidFill>
                  <a:schemeClr val="tx1"/>
                </a:solidFill>
              </a:rPr>
              <a:t>Lamoille County Integrated Service Center</a:t>
            </a:r>
          </a:p>
          <a:p>
            <a:pPr algn="ctr"/>
            <a:r>
              <a:rPr lang="en-US" sz="2400" dirty="0">
                <a:solidFill>
                  <a:schemeClr val="tx1"/>
                </a:solidFill>
              </a:rPr>
              <a:t>250 Industrial Park Drive, Morrisville VT</a:t>
            </a:r>
          </a:p>
          <a:p>
            <a:pPr algn="l"/>
            <a:endParaRPr lang="en-US" sz="2400" dirty="0">
              <a:solidFill>
                <a:schemeClr val="tx1"/>
              </a:solidFill>
            </a:endParaRPr>
          </a:p>
          <a:p>
            <a:pPr algn="ctr"/>
            <a:r>
              <a:rPr lang="en-US" sz="2400" b="1" dirty="0">
                <a:solidFill>
                  <a:srgbClr val="92D050"/>
                </a:solidFill>
              </a:rPr>
              <a:t>Orange County</a:t>
            </a:r>
          </a:p>
          <a:p>
            <a:pPr algn="ctr"/>
            <a:r>
              <a:rPr lang="en-US" sz="2400" b="1" dirty="0">
                <a:solidFill>
                  <a:schemeClr val="tx1"/>
                </a:solidFill>
              </a:rPr>
              <a:t>             </a:t>
            </a:r>
            <a:r>
              <a:rPr lang="en-US" sz="2400" b="1" dirty="0" smtClean="0">
                <a:solidFill>
                  <a:schemeClr val="tx1"/>
                </a:solidFill>
              </a:rPr>
              <a:t>Randolph Office</a:t>
            </a:r>
            <a:r>
              <a:rPr lang="en-US" sz="2400" b="1" dirty="0">
                <a:solidFill>
                  <a:schemeClr val="tx1"/>
                </a:solidFill>
              </a:rPr>
              <a:t> </a:t>
            </a:r>
            <a:r>
              <a:rPr lang="en-US" sz="2400" dirty="0" smtClean="0">
                <a:solidFill>
                  <a:schemeClr val="tx1"/>
                </a:solidFill>
              </a:rPr>
              <a:t>12 Prince Street, Randolph, VT</a:t>
            </a:r>
            <a:r>
              <a:rPr lang="en-US" sz="2400" b="1" dirty="0">
                <a:solidFill>
                  <a:schemeClr val="tx1"/>
                </a:solidFill>
              </a:rPr>
              <a:t>	</a:t>
            </a:r>
            <a:r>
              <a:rPr lang="en-US" sz="2400" b="1" dirty="0" smtClean="0">
                <a:solidFill>
                  <a:schemeClr val="tx1"/>
                </a:solidFill>
              </a:rPr>
              <a:t>          </a:t>
            </a:r>
          </a:p>
          <a:p>
            <a:pPr algn="ctr"/>
            <a:r>
              <a:rPr lang="en-US" sz="2400" b="1" dirty="0" smtClean="0">
                <a:solidFill>
                  <a:schemeClr val="tx1"/>
                </a:solidFill>
              </a:rPr>
              <a:t>Bradford Office </a:t>
            </a:r>
            <a:r>
              <a:rPr lang="en-US" sz="2400" dirty="0" smtClean="0">
                <a:solidFill>
                  <a:schemeClr val="tx1"/>
                </a:solidFill>
              </a:rPr>
              <a:t>22 </a:t>
            </a:r>
            <a:r>
              <a:rPr lang="en-US" sz="2400" dirty="0">
                <a:solidFill>
                  <a:schemeClr val="tx1"/>
                </a:solidFill>
              </a:rPr>
              <a:t>Whistle Stop Way, Bradford VT </a:t>
            </a:r>
          </a:p>
          <a:p>
            <a:pPr algn="ctr"/>
            <a:r>
              <a:rPr lang="en-US" dirty="0">
                <a:solidFill>
                  <a:schemeClr val="tx1"/>
                </a:solidFill>
              </a:rPr>
              <a:t>                </a:t>
            </a:r>
            <a:r>
              <a:rPr lang="en-US" dirty="0" smtClean="0">
                <a:solidFill>
                  <a:schemeClr val="tx1"/>
                </a:solidFill>
              </a:rPr>
              <a:t>		</a:t>
            </a:r>
            <a:r>
              <a:rPr lang="en-US" dirty="0">
                <a:solidFill>
                  <a:schemeClr val="tx1"/>
                </a:solidFill>
              </a:rPr>
              <a:t>	</a:t>
            </a:r>
            <a:endParaRPr lang="en-US" sz="1400" dirty="0">
              <a:solidFill>
                <a:schemeClr val="tx1"/>
              </a:solidFill>
            </a:endParaRPr>
          </a:p>
          <a:p>
            <a:pPr algn="l"/>
            <a:r>
              <a:rPr lang="en-US" sz="1400" dirty="0">
                <a:solidFill>
                  <a:schemeClr val="tx1"/>
                </a:solidFill>
              </a:rPr>
              <a:t>	</a:t>
            </a:r>
          </a:p>
          <a:p>
            <a:pPr algn="ctr"/>
            <a:endParaRPr lang="en-US" sz="1400" i="1"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265338132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anim calcmode="lin" valueType="num">
                                      <p:cBhvr>
                                        <p:cTn id="4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1000"/>
                                        <p:tgtEl>
                                          <p:spTgt spid="3">
                                            <p:txEl>
                                              <p:pRg st="10" end="10"/>
                                            </p:txEl>
                                          </p:spTgt>
                                        </p:tgtEl>
                                      </p:cBhvr>
                                    </p:animEffect>
                                    <p:anim calcmode="lin" valueType="num">
                                      <p:cBhvr>
                                        <p:cTn id="5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799377"/>
            <a:ext cx="7732374" cy="942109"/>
          </a:xfrm>
        </p:spPr>
        <p:txBody>
          <a:bodyPr>
            <a:noAutofit/>
          </a:bodyPr>
          <a:lstStyle/>
          <a:p>
            <a:pPr algn="ctr"/>
            <a:r>
              <a:rPr lang="en-US" sz="3200" dirty="0" smtClean="0">
                <a:solidFill>
                  <a:srgbClr val="006D69"/>
                </a:solidFill>
              </a:rPr>
              <a:t>Strategic Direction &amp; Investments</a:t>
            </a:r>
            <a:endParaRPr lang="en-US" sz="3200" dirty="0">
              <a:solidFill>
                <a:srgbClr val="006D69"/>
              </a:solidFill>
            </a:endParaRPr>
          </a:p>
        </p:txBody>
      </p:sp>
      <p:sp>
        <p:nvSpPr>
          <p:cNvPr id="3" name="Text Placeholder 2"/>
          <p:cNvSpPr>
            <a:spLocks noGrp="1"/>
          </p:cNvSpPr>
          <p:nvPr>
            <p:ph type="body" idx="1"/>
          </p:nvPr>
        </p:nvSpPr>
        <p:spPr>
          <a:xfrm>
            <a:off x="677335" y="1966818"/>
            <a:ext cx="8811722" cy="4468487"/>
          </a:xfrm>
        </p:spPr>
        <p:txBody>
          <a:bodyPr>
            <a:normAutofit fontScale="77500" lnSpcReduction="20000"/>
          </a:bodyPr>
          <a:lstStyle/>
          <a:p>
            <a:pPr marL="285750" indent="-285750">
              <a:buFont typeface="Wingdings" panose="05000000000000000000" pitchFamily="2" charset="2"/>
              <a:buChar char="v"/>
            </a:pPr>
            <a:r>
              <a:rPr lang="en-US" sz="2200" dirty="0" smtClean="0"/>
              <a:t>Transportation</a:t>
            </a:r>
          </a:p>
          <a:p>
            <a:pPr marL="742950" lvl="1" indent="-285750">
              <a:buFont typeface="Wingdings" panose="05000000000000000000" pitchFamily="2" charset="2"/>
              <a:buChar char="v"/>
            </a:pPr>
            <a:r>
              <a:rPr lang="en-US" sz="2200" dirty="0" smtClean="0">
                <a:solidFill>
                  <a:schemeClr val="tx1">
                    <a:lumMod val="75000"/>
                    <a:lumOff val="25000"/>
                  </a:schemeClr>
                </a:solidFill>
              </a:rPr>
              <a:t>Re-initiate and expand transportation</a:t>
            </a:r>
            <a:br>
              <a:rPr lang="en-US" sz="2200" dirty="0" smtClean="0">
                <a:solidFill>
                  <a:schemeClr val="tx1">
                    <a:lumMod val="75000"/>
                    <a:lumOff val="25000"/>
                  </a:schemeClr>
                </a:solidFill>
              </a:rPr>
            </a:br>
            <a:endParaRPr lang="en-US" sz="2200" dirty="0" smtClean="0">
              <a:solidFill>
                <a:schemeClr val="tx1">
                  <a:lumMod val="75000"/>
                  <a:lumOff val="25000"/>
                </a:schemeClr>
              </a:solidFill>
            </a:endParaRPr>
          </a:p>
          <a:p>
            <a:pPr marL="285750" indent="-285750">
              <a:buFont typeface="Wingdings" panose="05000000000000000000" pitchFamily="2" charset="2"/>
              <a:buChar char="v"/>
            </a:pPr>
            <a:r>
              <a:rPr lang="en-US" sz="2200" dirty="0" smtClean="0"/>
              <a:t>Lamoille County</a:t>
            </a:r>
          </a:p>
          <a:p>
            <a:pPr marL="742950" lvl="1" indent="-285750">
              <a:buFont typeface="Wingdings" panose="05000000000000000000" pitchFamily="2" charset="2"/>
              <a:buChar char="v"/>
            </a:pPr>
            <a:r>
              <a:rPr lang="en-US" sz="2200" dirty="0" smtClean="0">
                <a:solidFill>
                  <a:schemeClr val="tx1">
                    <a:lumMod val="75000"/>
                    <a:lumOff val="25000"/>
                  </a:schemeClr>
                </a:solidFill>
              </a:rPr>
              <a:t>Increase resources and expand impact within county</a:t>
            </a:r>
            <a:br>
              <a:rPr lang="en-US" sz="2200" dirty="0" smtClean="0">
                <a:solidFill>
                  <a:schemeClr val="tx1">
                    <a:lumMod val="75000"/>
                    <a:lumOff val="25000"/>
                  </a:schemeClr>
                </a:solidFill>
              </a:rPr>
            </a:br>
            <a:endParaRPr lang="en-US" sz="2200" dirty="0" smtClean="0">
              <a:solidFill>
                <a:schemeClr val="tx1">
                  <a:lumMod val="75000"/>
                  <a:lumOff val="25000"/>
                </a:schemeClr>
              </a:solidFill>
            </a:endParaRPr>
          </a:p>
          <a:p>
            <a:pPr marL="285750" indent="-285750">
              <a:buFont typeface="Wingdings" panose="05000000000000000000" pitchFamily="2" charset="2"/>
              <a:buChar char="v"/>
            </a:pPr>
            <a:r>
              <a:rPr lang="en-US" sz="2200" dirty="0" smtClean="0"/>
              <a:t>Communications &amp; Volunteer Mobilization</a:t>
            </a:r>
          </a:p>
          <a:p>
            <a:pPr marL="742950" lvl="1" indent="-285750">
              <a:buFont typeface="Wingdings" panose="05000000000000000000" pitchFamily="2" charset="2"/>
              <a:buChar char="v"/>
            </a:pPr>
            <a:r>
              <a:rPr lang="en-US" sz="2200" dirty="0" smtClean="0">
                <a:solidFill>
                  <a:schemeClr val="tx1">
                    <a:lumMod val="75000"/>
                    <a:lumOff val="25000"/>
                  </a:schemeClr>
                </a:solidFill>
              </a:rPr>
              <a:t>Enhance communication and develop strategies and activation for volunteers. </a:t>
            </a:r>
            <a:br>
              <a:rPr lang="en-US" sz="2200" dirty="0" smtClean="0">
                <a:solidFill>
                  <a:schemeClr val="tx1">
                    <a:lumMod val="75000"/>
                    <a:lumOff val="25000"/>
                  </a:schemeClr>
                </a:solidFill>
              </a:rPr>
            </a:br>
            <a:endParaRPr lang="en-US" sz="2200" dirty="0" smtClean="0">
              <a:solidFill>
                <a:schemeClr val="tx1">
                  <a:lumMod val="75000"/>
                  <a:lumOff val="25000"/>
                </a:schemeClr>
              </a:solidFill>
            </a:endParaRPr>
          </a:p>
          <a:p>
            <a:pPr marL="285750" indent="-285750">
              <a:buFont typeface="Wingdings" panose="05000000000000000000" pitchFamily="2" charset="2"/>
              <a:buChar char="v"/>
            </a:pPr>
            <a:r>
              <a:rPr lang="en-US" sz="2200" dirty="0" smtClean="0"/>
              <a:t>Internships</a:t>
            </a:r>
          </a:p>
          <a:p>
            <a:pPr marL="742950" lvl="1" indent="-285750">
              <a:buFont typeface="Wingdings" panose="05000000000000000000" pitchFamily="2" charset="2"/>
              <a:buChar char="v"/>
            </a:pPr>
            <a:r>
              <a:rPr lang="en-US" sz="2200" dirty="0" smtClean="0">
                <a:solidFill>
                  <a:schemeClr val="tx1">
                    <a:lumMod val="75000"/>
                    <a:lumOff val="25000"/>
                  </a:schemeClr>
                </a:solidFill>
              </a:rPr>
              <a:t>Develop a program for next generation leaders at Capstone Community Action</a:t>
            </a:r>
            <a:br>
              <a:rPr lang="en-US" sz="2200" dirty="0" smtClean="0">
                <a:solidFill>
                  <a:schemeClr val="tx1">
                    <a:lumMod val="75000"/>
                    <a:lumOff val="25000"/>
                  </a:schemeClr>
                </a:solidFill>
              </a:rPr>
            </a:br>
            <a:endParaRPr lang="en-US" sz="2200" dirty="0" smtClean="0">
              <a:solidFill>
                <a:schemeClr val="tx1">
                  <a:lumMod val="75000"/>
                  <a:lumOff val="25000"/>
                </a:schemeClr>
              </a:solidFill>
            </a:endParaRPr>
          </a:p>
          <a:p>
            <a:pPr marL="285750" indent="-285750">
              <a:buFont typeface="Wingdings" panose="05000000000000000000" pitchFamily="2" charset="2"/>
              <a:buChar char="v"/>
            </a:pPr>
            <a:r>
              <a:rPr lang="en-US" sz="2200" dirty="0" smtClean="0"/>
              <a:t>Census 2020 </a:t>
            </a:r>
          </a:p>
          <a:p>
            <a:pPr marL="742950" lvl="1" indent="-285750">
              <a:buFont typeface="Wingdings" panose="05000000000000000000" pitchFamily="2" charset="2"/>
              <a:buChar char="v"/>
            </a:pPr>
            <a:r>
              <a:rPr lang="en-US" sz="2200" dirty="0" smtClean="0">
                <a:solidFill>
                  <a:schemeClr val="tx1">
                    <a:lumMod val="75000"/>
                    <a:lumOff val="25000"/>
                  </a:schemeClr>
                </a:solidFill>
              </a:rPr>
              <a:t>Amplify local efforts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842" y="6259978"/>
            <a:ext cx="1595886" cy="487277"/>
          </a:xfrm>
          <a:prstGeom prst="rect">
            <a:avLst/>
          </a:prstGeom>
        </p:spPr>
      </p:pic>
    </p:spTree>
    <p:extLst>
      <p:ext uri="{BB962C8B-B14F-4D97-AF65-F5344CB8AC3E}">
        <p14:creationId xmlns:p14="http://schemas.microsoft.com/office/powerpoint/2010/main" val="95050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27" y="457957"/>
            <a:ext cx="8102286" cy="50966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751" y="6021471"/>
            <a:ext cx="2139351" cy="653215"/>
          </a:xfrm>
          <a:prstGeom prst="rect">
            <a:avLst/>
          </a:prstGeom>
        </p:spPr>
      </p:pic>
      <p:sp>
        <p:nvSpPr>
          <p:cNvPr id="4" name="TextBox 3"/>
          <p:cNvSpPr txBox="1"/>
          <p:nvPr/>
        </p:nvSpPr>
        <p:spPr>
          <a:xfrm>
            <a:off x="966157" y="456366"/>
            <a:ext cx="2829465" cy="2793072"/>
          </a:xfrm>
          <a:prstGeom prst="rect">
            <a:avLst/>
          </a:prstGeom>
          <a:noFill/>
        </p:spPr>
        <p:txBody>
          <a:bodyPr wrap="square" rtlCol="0">
            <a:spAutoFit/>
          </a:bodyPr>
          <a:lstStyle/>
          <a:p>
            <a:pPr algn="ctr"/>
            <a:r>
              <a:rPr lang="en-US" sz="4800" dirty="0" smtClean="0"/>
              <a:t>Let’s SOAR</a:t>
            </a:r>
          </a:p>
          <a:p>
            <a:pPr algn="ctr"/>
            <a:r>
              <a:rPr lang="en-US" sz="4800" dirty="0" smtClean="0"/>
              <a:t>Together! </a:t>
            </a:r>
            <a:endParaRPr lang="en-US" sz="4800" dirty="0"/>
          </a:p>
        </p:txBody>
      </p:sp>
    </p:spTree>
    <p:extLst>
      <p:ext uri="{BB962C8B-B14F-4D97-AF65-F5344CB8AC3E}">
        <p14:creationId xmlns:p14="http://schemas.microsoft.com/office/powerpoint/2010/main" val="3824052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47" y="119975"/>
            <a:ext cx="8436634" cy="3984527"/>
          </a:xfrm>
          <a:prstGeom prst="rect">
            <a:avLst/>
          </a:prstGeom>
        </p:spPr>
      </p:pic>
      <p:sp>
        <p:nvSpPr>
          <p:cNvPr id="4" name="TextBox 3"/>
          <p:cNvSpPr txBox="1"/>
          <p:nvPr/>
        </p:nvSpPr>
        <p:spPr>
          <a:xfrm>
            <a:off x="3053751" y="5048988"/>
            <a:ext cx="4727273" cy="1477328"/>
          </a:xfrm>
          <a:prstGeom prst="rect">
            <a:avLst/>
          </a:prstGeom>
          <a:noFill/>
        </p:spPr>
        <p:txBody>
          <a:bodyPr wrap="square" rtlCol="0">
            <a:spAutoFit/>
          </a:bodyPr>
          <a:lstStyle/>
          <a:p>
            <a:pPr algn="ctr"/>
            <a:r>
              <a:rPr lang="en-US" b="1" dirty="0" smtClean="0"/>
              <a:t>Capstone Community Action</a:t>
            </a:r>
          </a:p>
          <a:p>
            <a:pPr algn="ctr"/>
            <a:r>
              <a:rPr lang="en-US" dirty="0" smtClean="0"/>
              <a:t>20 Gable Place, Barre, VT 05641</a:t>
            </a:r>
          </a:p>
          <a:p>
            <a:pPr algn="ctr"/>
            <a:r>
              <a:rPr lang="en-US" dirty="0" smtClean="0"/>
              <a:t>(802) 479 -1053      </a:t>
            </a:r>
          </a:p>
          <a:p>
            <a:pPr algn="ctr"/>
            <a:r>
              <a:rPr lang="en-US" dirty="0" smtClean="0"/>
              <a:t>www.capstonevt.org</a:t>
            </a:r>
          </a:p>
          <a:p>
            <a:pPr algn="ctr"/>
            <a:r>
              <a:rPr lang="en-US" dirty="0" smtClean="0"/>
              <a:t>Find us on Facebook, Twitter and Instagram</a:t>
            </a:r>
            <a:endParaRPr lang="en-US" dirty="0"/>
          </a:p>
        </p:txBody>
      </p:sp>
      <p:sp>
        <p:nvSpPr>
          <p:cNvPr id="5" name="TextBox 4"/>
          <p:cNvSpPr txBox="1"/>
          <p:nvPr/>
        </p:nvSpPr>
        <p:spPr>
          <a:xfrm>
            <a:off x="2846718" y="4309666"/>
            <a:ext cx="4753154" cy="534158"/>
          </a:xfrm>
          <a:prstGeom prst="rect">
            <a:avLst/>
          </a:prstGeom>
          <a:noFill/>
        </p:spPr>
        <p:txBody>
          <a:bodyPr wrap="square" rtlCol="0" anchor="ctr">
            <a:spAutoFit/>
          </a:bodyPr>
          <a:lstStyle/>
          <a:p>
            <a:pPr algn="ctr"/>
            <a:r>
              <a:rPr lang="en-US" dirty="0" smtClean="0"/>
              <a:t>Sue Minter</a:t>
            </a:r>
          </a:p>
          <a:p>
            <a:pPr algn="ctr"/>
            <a:r>
              <a:rPr lang="en-US" dirty="0" smtClean="0"/>
              <a:t> Executive Director</a:t>
            </a:r>
            <a:endParaRPr lang="en-US" dirty="0"/>
          </a:p>
        </p:txBody>
      </p:sp>
    </p:spTree>
    <p:extLst>
      <p:ext uri="{BB962C8B-B14F-4D97-AF65-F5344CB8AC3E}">
        <p14:creationId xmlns:p14="http://schemas.microsoft.com/office/powerpoint/2010/main" val="16060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b="1" dirty="0" smtClean="0">
                <a:solidFill>
                  <a:srgbClr val="92D050"/>
                </a:solidFill>
              </a:rPr>
              <a:t>Crisis Services</a:t>
            </a:r>
            <a:endParaRPr lang="en-US" b="1" dirty="0">
              <a:solidFill>
                <a:srgbClr val="92D050"/>
              </a:solidFill>
            </a:endParaRPr>
          </a:p>
        </p:txBody>
      </p:sp>
      <p:sp>
        <p:nvSpPr>
          <p:cNvPr id="3" name="Content Placeholder 2"/>
          <p:cNvSpPr>
            <a:spLocks noGrp="1"/>
          </p:cNvSpPr>
          <p:nvPr>
            <p:ph idx="1"/>
          </p:nvPr>
        </p:nvSpPr>
        <p:spPr>
          <a:xfrm>
            <a:off x="500332" y="958972"/>
            <a:ext cx="9391291" cy="5029200"/>
          </a:xfrm>
        </p:spPr>
        <p:txBody>
          <a:bodyPr>
            <a:normAutofit/>
          </a:bodyPr>
          <a:lstStyle/>
          <a:p>
            <a:pPr marL="0" indent="0" algn="ctr">
              <a:buNone/>
            </a:pPr>
            <a:endParaRPr lang="en-US" sz="1200" b="1" dirty="0">
              <a:solidFill>
                <a:srgbClr val="2BAF21"/>
              </a:solidFill>
            </a:endParaRPr>
          </a:p>
          <a:p>
            <a:pPr>
              <a:buFont typeface="Wingdings" panose="05000000000000000000" pitchFamily="2" charset="2"/>
              <a:buChar char="Ø"/>
            </a:pPr>
            <a:r>
              <a:rPr lang="en-US" sz="2000" b="1" dirty="0"/>
              <a:t>Food Shelf and Nutrition Support </a:t>
            </a:r>
            <a:r>
              <a:rPr lang="en-US" sz="2000" b="1" dirty="0" smtClean="0"/>
              <a:t>Including  </a:t>
            </a:r>
            <a:r>
              <a:rPr lang="en-US" sz="2000" dirty="0" smtClean="0">
                <a:solidFill>
                  <a:srgbClr val="FF0000"/>
                </a:solidFill>
              </a:rPr>
              <a:t>3,981</a:t>
            </a:r>
            <a:r>
              <a:rPr lang="en-US" sz="2000" dirty="0" smtClean="0"/>
              <a:t> </a:t>
            </a:r>
            <a:endParaRPr lang="en-US" sz="2000" dirty="0"/>
          </a:p>
          <a:p>
            <a:pPr lvl="1">
              <a:buFont typeface="Arial" panose="020B0604020202020204" pitchFamily="34" charset="0"/>
              <a:buChar char="•"/>
            </a:pPr>
            <a:r>
              <a:rPr lang="en-US" dirty="0"/>
              <a:t>	Food shelf in Barre</a:t>
            </a:r>
          </a:p>
          <a:p>
            <a:pPr lvl="1">
              <a:buFont typeface="Arial" panose="020B0604020202020204" pitchFamily="34" charset="0"/>
              <a:buChar char="•"/>
            </a:pPr>
            <a:r>
              <a:rPr lang="en-US" dirty="0"/>
              <a:t>	3 Squares Application Assistance</a:t>
            </a:r>
          </a:p>
          <a:p>
            <a:pPr lvl="1">
              <a:buFont typeface="Arial" panose="020B0604020202020204" pitchFamily="34" charset="0"/>
              <a:buChar char="•"/>
            </a:pPr>
            <a:r>
              <a:rPr lang="en-US" dirty="0"/>
              <a:t>	Farm-to-Family Coupons</a:t>
            </a:r>
          </a:p>
          <a:p>
            <a:pPr>
              <a:buFont typeface="Wingdings" panose="05000000000000000000" pitchFamily="2" charset="2"/>
              <a:buChar char="Ø"/>
            </a:pPr>
            <a:r>
              <a:rPr lang="en-US" sz="2000" b="1" dirty="0"/>
              <a:t>Home Heating and Utility Assistance </a:t>
            </a:r>
            <a:r>
              <a:rPr lang="en-US" sz="2000" b="1" dirty="0" smtClean="0"/>
              <a:t>Including  </a:t>
            </a:r>
            <a:r>
              <a:rPr lang="en-US" sz="2000" dirty="0" smtClean="0">
                <a:solidFill>
                  <a:srgbClr val="FF0000"/>
                </a:solidFill>
              </a:rPr>
              <a:t>2,515</a:t>
            </a:r>
            <a:endParaRPr lang="en-US" sz="2000" dirty="0"/>
          </a:p>
          <a:p>
            <a:pPr lvl="1">
              <a:buFont typeface="Arial" panose="020B0604020202020204" pitchFamily="34" charset="0"/>
              <a:buChar char="•"/>
            </a:pPr>
            <a:r>
              <a:rPr lang="en-US" dirty="0"/>
              <a:t>	State Crisis Fuel Assistance Eligibility and Services</a:t>
            </a:r>
          </a:p>
          <a:p>
            <a:pPr lvl="1">
              <a:buFont typeface="Arial" panose="020B0604020202020204" pitchFamily="34" charset="0"/>
              <a:buChar char="•"/>
            </a:pPr>
            <a:r>
              <a:rPr lang="en-US" dirty="0"/>
              <a:t>	State Supplemental Fuel Application Assistance</a:t>
            </a:r>
          </a:p>
          <a:p>
            <a:pPr lvl="1">
              <a:buFont typeface="Arial" panose="020B0604020202020204" pitchFamily="34" charset="0"/>
              <a:buChar char="•"/>
            </a:pPr>
            <a:r>
              <a:rPr lang="en-US" dirty="0"/>
              <a:t>    Utility negotiations </a:t>
            </a:r>
          </a:p>
          <a:p>
            <a:pPr>
              <a:buFont typeface="Wingdings" panose="05000000000000000000" pitchFamily="2" charset="2"/>
              <a:buChar char="Ø"/>
            </a:pPr>
            <a:r>
              <a:rPr lang="en-US" sz="2000" b="1" dirty="0"/>
              <a:t>Housing Counseling and Services </a:t>
            </a:r>
            <a:r>
              <a:rPr lang="en-US" sz="2000" b="1" dirty="0" smtClean="0"/>
              <a:t>Including  </a:t>
            </a:r>
            <a:r>
              <a:rPr lang="en-US" sz="2000" dirty="0" smtClean="0">
                <a:solidFill>
                  <a:srgbClr val="FF0000"/>
                </a:solidFill>
              </a:rPr>
              <a:t>521</a:t>
            </a:r>
            <a:endParaRPr lang="en-US" sz="1600" dirty="0">
              <a:solidFill>
                <a:srgbClr val="FF0000"/>
              </a:solidFill>
            </a:endParaRPr>
          </a:p>
          <a:p>
            <a:pPr lvl="1">
              <a:buFont typeface="Arial" panose="020B0604020202020204" pitchFamily="34" charset="0"/>
              <a:buChar char="•"/>
            </a:pPr>
            <a:r>
              <a:rPr lang="en-US" dirty="0"/>
              <a:t>	Rental Housing Counseling for participants who are literally homeless or on the </a:t>
            </a:r>
            <a:r>
              <a:rPr lang="en-US" dirty="0" smtClean="0"/>
              <a:t>verge</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21909161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b="1" dirty="0" smtClean="0">
                <a:solidFill>
                  <a:srgbClr val="92D050"/>
                </a:solidFill>
              </a:rPr>
              <a:t>Family Supports</a:t>
            </a:r>
            <a:endParaRPr lang="en-US" b="1" dirty="0">
              <a:solidFill>
                <a:srgbClr val="92D050"/>
              </a:solidFill>
            </a:endParaRPr>
          </a:p>
        </p:txBody>
      </p:sp>
      <p:sp>
        <p:nvSpPr>
          <p:cNvPr id="3" name="Content Placeholder 2"/>
          <p:cNvSpPr>
            <a:spLocks noGrp="1"/>
          </p:cNvSpPr>
          <p:nvPr>
            <p:ph idx="1"/>
          </p:nvPr>
        </p:nvSpPr>
        <p:spPr>
          <a:xfrm>
            <a:off x="635482" y="1260895"/>
            <a:ext cx="8229600" cy="4830763"/>
          </a:xfrm>
        </p:spPr>
        <p:txBody>
          <a:bodyPr>
            <a:normAutofit lnSpcReduction="10000"/>
          </a:bodyPr>
          <a:lstStyle/>
          <a:p>
            <a:pPr>
              <a:buFont typeface="Wingdings" panose="05000000000000000000" pitchFamily="2" charset="2"/>
              <a:buChar char="Ø"/>
            </a:pPr>
            <a:r>
              <a:rPr lang="en-US" sz="2000" b="1" dirty="0" smtClean="0"/>
              <a:t>Head </a:t>
            </a:r>
            <a:r>
              <a:rPr lang="en-US" sz="2000" b="1" dirty="0"/>
              <a:t>Start </a:t>
            </a:r>
            <a:r>
              <a:rPr lang="en-US" sz="2000" b="1" dirty="0" smtClean="0"/>
              <a:t>Including  </a:t>
            </a:r>
            <a:r>
              <a:rPr lang="en-US" sz="2000" dirty="0" smtClean="0">
                <a:solidFill>
                  <a:srgbClr val="FF0000"/>
                </a:solidFill>
              </a:rPr>
              <a:t>386</a:t>
            </a:r>
            <a:endParaRPr lang="en-US" sz="2000" dirty="0">
              <a:solidFill>
                <a:srgbClr val="FF0000"/>
              </a:solidFill>
            </a:endParaRPr>
          </a:p>
          <a:p>
            <a:pPr lvl="1">
              <a:buFont typeface="Arial" panose="020B0604020202020204" pitchFamily="34" charset="0"/>
              <a:buChar char="•"/>
            </a:pPr>
            <a:r>
              <a:rPr lang="en-US" dirty="0"/>
              <a:t>Head Start – providing pregnant women and children with families birth to 5 years with high quality early care and education services</a:t>
            </a:r>
          </a:p>
          <a:p>
            <a:pPr lvl="1">
              <a:buFont typeface="Arial" panose="020B0604020202020204" pitchFamily="34" charset="0"/>
              <a:buChar char="•"/>
            </a:pPr>
            <a:r>
              <a:rPr lang="en-US" dirty="0"/>
              <a:t>Family Literacy Center – </a:t>
            </a:r>
            <a:r>
              <a:rPr lang="en-US" dirty="0" smtClean="0"/>
              <a:t>held at Brook Street School in Barre, providing </a:t>
            </a:r>
            <a:r>
              <a:rPr lang="en-US" dirty="0"/>
              <a:t>educational opportunities and social support for pregnant and parenting teens and young adults under the age of 26 seeking a high school diploma</a:t>
            </a:r>
          </a:p>
          <a:p>
            <a:pPr>
              <a:buFont typeface="Wingdings" panose="05000000000000000000" pitchFamily="2" charset="2"/>
              <a:buChar char="Ø"/>
            </a:pPr>
            <a:r>
              <a:rPr lang="en-US" sz="2000" b="1" dirty="0"/>
              <a:t>Weatherization </a:t>
            </a:r>
            <a:r>
              <a:rPr lang="en-US" sz="2000" b="1" dirty="0" smtClean="0"/>
              <a:t>Including  </a:t>
            </a:r>
            <a:r>
              <a:rPr lang="en-US" sz="2000" dirty="0" smtClean="0">
                <a:solidFill>
                  <a:srgbClr val="FF0000"/>
                </a:solidFill>
              </a:rPr>
              <a:t>535 </a:t>
            </a:r>
            <a:endParaRPr lang="en-US" sz="1600" dirty="0"/>
          </a:p>
          <a:p>
            <a:pPr lvl="1">
              <a:buFont typeface="Arial" panose="020B0604020202020204" pitchFamily="34" charset="0"/>
              <a:buChar char="•"/>
            </a:pPr>
            <a:r>
              <a:rPr lang="en-US" dirty="0"/>
              <a:t>Energy Efficiency Education – from the basics to more advanced topics, we empower homeowners, renters and the community to improve their own homes energy performance, saving money and resources</a:t>
            </a:r>
          </a:p>
          <a:p>
            <a:pPr lvl="1">
              <a:buFont typeface="Arial" panose="020B0604020202020204" pitchFamily="34" charset="0"/>
              <a:buChar char="•"/>
            </a:pPr>
            <a:r>
              <a:rPr lang="en-US" dirty="0"/>
              <a:t>Weatherization and Energy Efficiency Services – save money and the planet.  We offer comprehensive services for Vermonters of all incomes to ensure their home, apartment or housing unit is operating at its best</a:t>
            </a:r>
            <a:r>
              <a:rPr lang="en-US" dirty="0" smtClean="0"/>
              <a:t>.  </a:t>
            </a:r>
            <a:endParaRPr lang="en-US" sz="2000" dirty="0"/>
          </a:p>
          <a:p>
            <a:pPr>
              <a:buFont typeface="Wingdings" panose="05000000000000000000" pitchFamily="2" charset="2"/>
              <a:buChar char="Ø"/>
            </a:pPr>
            <a:r>
              <a:rPr lang="en-US" sz="2000" b="1" dirty="0"/>
              <a:t>Children’s Hour Supervised </a:t>
            </a:r>
            <a:r>
              <a:rPr lang="en-US" sz="2000" b="1" dirty="0" smtClean="0"/>
              <a:t>Visitation</a:t>
            </a:r>
          </a:p>
          <a:p>
            <a:pPr>
              <a:buFont typeface="Wingdings" panose="05000000000000000000" pitchFamily="2" charset="2"/>
              <a:buChar char="Ø"/>
            </a:pPr>
            <a:r>
              <a:rPr lang="en-US" sz="2000" b="1" dirty="0" smtClean="0"/>
              <a:t>Child Care Food Program </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315012929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b="1" dirty="0" smtClean="0">
                <a:solidFill>
                  <a:srgbClr val="92D050"/>
                </a:solidFill>
              </a:rPr>
              <a:t>Economic Self-Sufficiency</a:t>
            </a:r>
            <a:endParaRPr lang="en-US" b="1" dirty="0">
              <a:solidFill>
                <a:srgbClr val="92D050"/>
              </a:solidFill>
            </a:endParaRPr>
          </a:p>
        </p:txBody>
      </p:sp>
      <p:sp>
        <p:nvSpPr>
          <p:cNvPr id="3" name="Content Placeholder 2"/>
          <p:cNvSpPr>
            <a:spLocks noGrp="1"/>
          </p:cNvSpPr>
          <p:nvPr>
            <p:ph idx="1"/>
          </p:nvPr>
        </p:nvSpPr>
        <p:spPr>
          <a:xfrm>
            <a:off x="790758" y="1183259"/>
            <a:ext cx="8229600" cy="4001216"/>
          </a:xfrm>
        </p:spPr>
        <p:txBody>
          <a:bodyPr>
            <a:normAutofit/>
          </a:bodyPr>
          <a:lstStyle/>
          <a:p>
            <a:pPr>
              <a:buFont typeface="Wingdings" panose="05000000000000000000" pitchFamily="2" charset="2"/>
              <a:buChar char="Ø"/>
            </a:pPr>
            <a:r>
              <a:rPr lang="en-US" sz="2000" dirty="0" smtClean="0"/>
              <a:t>Community </a:t>
            </a:r>
            <a:r>
              <a:rPr lang="en-US" sz="2000" dirty="0"/>
              <a:t>Kitchen </a:t>
            </a:r>
            <a:r>
              <a:rPr lang="en-US" sz="2000" dirty="0" smtClean="0"/>
              <a:t>Academy/ Workforce Development  </a:t>
            </a:r>
            <a:r>
              <a:rPr lang="en-US" sz="2000" dirty="0" smtClean="0">
                <a:solidFill>
                  <a:srgbClr val="FF0000"/>
                </a:solidFill>
              </a:rPr>
              <a:t>24</a:t>
            </a:r>
            <a:endParaRPr lang="en-US" sz="2000" dirty="0">
              <a:solidFill>
                <a:srgbClr val="FF0000"/>
              </a:solidFill>
            </a:endParaRPr>
          </a:p>
          <a:p>
            <a:pPr lvl="1">
              <a:buFont typeface="Arial" panose="020B0604020202020204" pitchFamily="34" charset="0"/>
              <a:buChar char="•"/>
            </a:pPr>
            <a:r>
              <a:rPr lang="en-US" dirty="0"/>
              <a:t>Intensive training program where participants can earn college credits and gain the skills they need for a culinary career. </a:t>
            </a:r>
          </a:p>
          <a:p>
            <a:pPr>
              <a:buFont typeface="Wingdings" panose="05000000000000000000" pitchFamily="2" charset="2"/>
              <a:buChar char="Ø"/>
            </a:pPr>
            <a:r>
              <a:rPr lang="en-US" sz="2000" dirty="0"/>
              <a:t>Micro Business </a:t>
            </a:r>
            <a:r>
              <a:rPr lang="en-US" sz="2000" dirty="0" smtClean="0"/>
              <a:t>Development   </a:t>
            </a:r>
            <a:r>
              <a:rPr lang="en-US" sz="2000" dirty="0" smtClean="0">
                <a:solidFill>
                  <a:srgbClr val="FF0000"/>
                </a:solidFill>
              </a:rPr>
              <a:t>37</a:t>
            </a:r>
            <a:endParaRPr lang="en-US" sz="1600" dirty="0">
              <a:solidFill>
                <a:srgbClr val="FF0000"/>
              </a:solidFill>
            </a:endParaRPr>
          </a:p>
          <a:p>
            <a:pPr lvl="1">
              <a:buFont typeface="Arial" panose="020B0604020202020204" pitchFamily="34" charset="0"/>
              <a:buChar char="•"/>
            </a:pPr>
            <a:r>
              <a:rPr lang="en-US" dirty="0"/>
              <a:t>From startup to long-term sustainability, we support new and established entrepreneurs to make their dreams and aspirations a reality.</a:t>
            </a:r>
          </a:p>
          <a:p>
            <a:pPr>
              <a:buFont typeface="Wingdings" panose="05000000000000000000" pitchFamily="2" charset="2"/>
              <a:buChar char="Ø"/>
            </a:pPr>
            <a:r>
              <a:rPr lang="en-US" sz="2000" dirty="0"/>
              <a:t>Tax Preparation </a:t>
            </a:r>
            <a:r>
              <a:rPr lang="en-US" sz="2000" dirty="0" smtClean="0"/>
              <a:t>Program   </a:t>
            </a:r>
            <a:r>
              <a:rPr lang="en-US" sz="2000" dirty="0" smtClean="0">
                <a:solidFill>
                  <a:srgbClr val="FF0000"/>
                </a:solidFill>
              </a:rPr>
              <a:t>1,624</a:t>
            </a:r>
            <a:endParaRPr lang="en-US" sz="1600" dirty="0">
              <a:solidFill>
                <a:srgbClr val="FF0000"/>
              </a:solidFill>
            </a:endParaRPr>
          </a:p>
          <a:p>
            <a:pPr lvl="1">
              <a:buFont typeface="Arial" panose="020B0604020202020204" pitchFamily="34" charset="0"/>
              <a:buChar char="•"/>
            </a:pPr>
            <a:r>
              <a:rPr lang="en-US" dirty="0"/>
              <a:t>Free tax preparation services for low-income Vermonters</a:t>
            </a:r>
          </a:p>
          <a:p>
            <a:pPr>
              <a:buFont typeface="Wingdings" panose="05000000000000000000" pitchFamily="2" charset="2"/>
              <a:buChar char="Ø"/>
            </a:pPr>
            <a:r>
              <a:rPr lang="en-US" sz="2000" dirty="0" smtClean="0"/>
              <a:t>Savings </a:t>
            </a:r>
            <a:r>
              <a:rPr lang="en-US" sz="2000" dirty="0"/>
              <a:t>&amp; Credit </a:t>
            </a:r>
            <a:r>
              <a:rPr lang="en-US" sz="2000" dirty="0" smtClean="0"/>
              <a:t>Programs  </a:t>
            </a:r>
            <a:r>
              <a:rPr lang="en-US" sz="2000" dirty="0" smtClean="0">
                <a:solidFill>
                  <a:srgbClr val="FF0000"/>
                </a:solidFill>
              </a:rPr>
              <a:t>191</a:t>
            </a:r>
            <a:endParaRPr lang="en-US" sz="1600" dirty="0">
              <a:solidFill>
                <a:srgbClr val="FF0000"/>
              </a:solidFill>
            </a:endParaRPr>
          </a:p>
          <a:p>
            <a:pPr lvl="1">
              <a:buFont typeface="Arial" panose="020B0604020202020204" pitchFamily="34" charset="0"/>
              <a:buChar char="•"/>
            </a:pPr>
            <a:r>
              <a:rPr lang="en-US" dirty="0"/>
              <a:t>Assisting participants with credit coaching and saving for a brighter future</a:t>
            </a:r>
            <a:r>
              <a:rPr lang="en-US" dirty="0" smtClean="0"/>
              <a:t>.</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101040627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2173857"/>
            <a:ext cx="8596668" cy="1069674"/>
          </a:xfrm>
        </p:spPr>
        <p:txBody>
          <a:bodyPr>
            <a:normAutofit/>
          </a:bodyPr>
          <a:lstStyle/>
          <a:p>
            <a:pPr algn="ctr"/>
            <a:r>
              <a:rPr lang="en-US" sz="4000" dirty="0" smtClean="0">
                <a:solidFill>
                  <a:srgbClr val="006D69"/>
                </a:solidFill>
              </a:rPr>
              <a:t>2019 Community Needs Assessment</a:t>
            </a:r>
            <a:endParaRPr lang="en-US" sz="4000" dirty="0">
              <a:solidFill>
                <a:srgbClr val="006D69"/>
              </a:solidFill>
            </a:endParaRPr>
          </a:p>
        </p:txBody>
      </p:sp>
      <p:sp>
        <p:nvSpPr>
          <p:cNvPr id="3" name="Text Placeholder 2"/>
          <p:cNvSpPr>
            <a:spLocks noGrp="1"/>
          </p:cNvSpPr>
          <p:nvPr>
            <p:ph type="body" idx="1"/>
          </p:nvPr>
        </p:nvSpPr>
        <p:spPr>
          <a:xfrm>
            <a:off x="677335" y="3441940"/>
            <a:ext cx="8596668" cy="2390824"/>
          </a:xfrm>
        </p:spPr>
        <p:txBody>
          <a:bodyPr>
            <a:noAutofit/>
          </a:bodyPr>
          <a:lstStyle/>
          <a:p>
            <a:pPr marL="342900" indent="-342900">
              <a:buFont typeface="Wingdings" panose="05000000000000000000" pitchFamily="2" charset="2"/>
              <a:buChar char="Ø"/>
            </a:pPr>
            <a:endParaRPr lang="en-US" sz="2000" dirty="0" smtClean="0"/>
          </a:p>
          <a:p>
            <a:pPr marL="342900" indent="-342900">
              <a:buFont typeface="Wingdings" panose="05000000000000000000" pitchFamily="2" charset="2"/>
              <a:buChar char="Ø"/>
            </a:pPr>
            <a:r>
              <a:rPr lang="en-US" sz="2400" dirty="0"/>
              <a:t>Socio-economic </a:t>
            </a:r>
            <a:r>
              <a:rPr lang="en-US" sz="2400" dirty="0" smtClean="0"/>
              <a:t>&amp; demographic </a:t>
            </a:r>
            <a:r>
              <a:rPr lang="en-US" sz="2400" dirty="0"/>
              <a:t>data </a:t>
            </a:r>
            <a:br>
              <a:rPr lang="en-US" sz="2400" dirty="0"/>
            </a:br>
            <a:endParaRPr lang="en-US" sz="2400" dirty="0"/>
          </a:p>
          <a:p>
            <a:pPr marL="342900" indent="-342900">
              <a:buFont typeface="Wingdings" panose="05000000000000000000" pitchFamily="2" charset="2"/>
              <a:buChar char="Ø"/>
            </a:pPr>
            <a:r>
              <a:rPr lang="en-US" sz="2400" dirty="0" smtClean="0"/>
              <a:t>Engagement from 1,238 participants, partners, key stakeholders through a survey</a:t>
            </a:r>
            <a:br>
              <a:rPr lang="en-US" sz="2400" dirty="0" smtClean="0"/>
            </a:br>
            <a:endParaRPr lang="en-US" sz="2400" dirty="0" smtClean="0"/>
          </a:p>
          <a:p>
            <a:pPr marL="342900" indent="-342900">
              <a:buFont typeface="Wingdings" panose="05000000000000000000" pitchFamily="2" charset="2"/>
              <a:buChar char="Ø"/>
            </a:pPr>
            <a:r>
              <a:rPr lang="en-US" sz="2400" dirty="0" smtClean="0"/>
              <a:t>Interviews, SOAR event, and strategic plan development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621" y="0"/>
            <a:ext cx="6659593" cy="2217644"/>
          </a:xfrm>
          <a:prstGeom prst="rect">
            <a:avLst/>
          </a:prstGeom>
        </p:spPr>
      </p:pic>
    </p:spTree>
    <p:extLst>
      <p:ext uri="{BB962C8B-B14F-4D97-AF65-F5344CB8AC3E}">
        <p14:creationId xmlns:p14="http://schemas.microsoft.com/office/powerpoint/2010/main" val="485480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94" y="609600"/>
            <a:ext cx="9049110" cy="715347"/>
          </a:xfrm>
        </p:spPr>
        <p:txBody>
          <a:bodyPr>
            <a:noAutofit/>
          </a:bodyPr>
          <a:lstStyle/>
          <a:p>
            <a:pPr algn="ctr"/>
            <a:r>
              <a:rPr lang="en-US" sz="2800" dirty="0" smtClean="0">
                <a:solidFill>
                  <a:srgbClr val="006D69"/>
                </a:solidFill>
              </a:rPr>
              <a:t>Community Needs Assessment – Overview </a:t>
            </a:r>
            <a:endParaRPr lang="en-US" sz="2400" u="sng" dirty="0">
              <a:solidFill>
                <a:srgbClr val="006D69"/>
              </a:solidFill>
            </a:endParaRPr>
          </a:p>
        </p:txBody>
      </p:sp>
      <p:sp>
        <p:nvSpPr>
          <p:cNvPr id="3" name="Content Placeholder 2"/>
          <p:cNvSpPr>
            <a:spLocks noGrp="1"/>
          </p:cNvSpPr>
          <p:nvPr>
            <p:ph idx="1"/>
          </p:nvPr>
        </p:nvSpPr>
        <p:spPr>
          <a:xfrm>
            <a:off x="772848" y="4757423"/>
            <a:ext cx="8728364" cy="1427279"/>
          </a:xfrm>
        </p:spPr>
        <p:txBody>
          <a:bodyPr>
            <a:normAutofit fontScale="92500" lnSpcReduction="10000"/>
          </a:bodyPr>
          <a:lstStyle/>
          <a:p>
            <a:r>
              <a:rPr lang="en-US" sz="2300" dirty="0" smtClean="0"/>
              <a:t>From 2006-2016, US Poverty rate stable, yet Vermont’s poverty rate increased by 2% over the decade.</a:t>
            </a:r>
          </a:p>
          <a:p>
            <a:r>
              <a:rPr lang="en-US" sz="2300" dirty="0" smtClean="0"/>
              <a:t>Lamoille county rates for same time remained stable, but Orange and Washington Counties each increased by almost 2%.</a:t>
            </a:r>
          </a:p>
          <a:p>
            <a:pPr marL="457200" lvl="1"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pic>
        <p:nvPicPr>
          <p:cNvPr id="6" name="Picture 5"/>
          <p:cNvPicPr>
            <a:picLocks noChangeAspect="1"/>
          </p:cNvPicPr>
          <p:nvPr/>
        </p:nvPicPr>
        <p:blipFill>
          <a:blip r:embed="rId4"/>
          <a:stretch>
            <a:fillRect/>
          </a:stretch>
        </p:blipFill>
        <p:spPr>
          <a:xfrm>
            <a:off x="1207698" y="1170249"/>
            <a:ext cx="7807511" cy="3235812"/>
          </a:xfrm>
          <a:prstGeom prst="rect">
            <a:avLst/>
          </a:prstGeom>
        </p:spPr>
      </p:pic>
    </p:spTree>
    <p:extLst>
      <p:ext uri="{BB962C8B-B14F-4D97-AF65-F5344CB8AC3E}">
        <p14:creationId xmlns:p14="http://schemas.microsoft.com/office/powerpoint/2010/main" val="990100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1268" y="1191153"/>
            <a:ext cx="9954884" cy="3902893"/>
          </a:xfrm>
          <a:prstGeom prst="rect">
            <a:avLst/>
          </a:prstGeom>
        </p:spPr>
      </p:pic>
      <p:sp>
        <p:nvSpPr>
          <p:cNvPr id="3" name="Rectangle 2"/>
          <p:cNvSpPr/>
          <p:nvPr/>
        </p:nvSpPr>
        <p:spPr>
          <a:xfrm>
            <a:off x="1866122" y="172770"/>
            <a:ext cx="8114640" cy="584775"/>
          </a:xfrm>
          <a:prstGeom prst="rect">
            <a:avLst/>
          </a:prstGeom>
        </p:spPr>
        <p:txBody>
          <a:bodyPr wrap="square">
            <a:spAutoFit/>
          </a:bodyPr>
          <a:lstStyle/>
          <a:p>
            <a:pPr algn="ctr"/>
            <a:r>
              <a:rPr lang="en-US" sz="3200" dirty="0" smtClean="0">
                <a:solidFill>
                  <a:srgbClr val="006D69"/>
                </a:solidFill>
              </a:rPr>
              <a:t>What’s a livable wage in Vermont? </a:t>
            </a:r>
            <a:endParaRPr lang="en-US" sz="3200" dirty="0"/>
          </a:p>
        </p:txBody>
      </p:sp>
      <p:sp>
        <p:nvSpPr>
          <p:cNvPr id="4" name="TextBox 3"/>
          <p:cNvSpPr txBox="1"/>
          <p:nvPr/>
        </p:nvSpPr>
        <p:spPr>
          <a:xfrm>
            <a:off x="750491" y="5313867"/>
            <a:ext cx="10532853" cy="1200329"/>
          </a:xfrm>
          <a:prstGeom prst="rect">
            <a:avLst/>
          </a:prstGeom>
          <a:noFill/>
        </p:spPr>
        <p:txBody>
          <a:bodyPr wrap="square" rtlCol="0">
            <a:spAutoFit/>
          </a:bodyPr>
          <a:lstStyle/>
          <a:p>
            <a:r>
              <a:rPr lang="en-US" dirty="0"/>
              <a:t>The </a:t>
            </a:r>
            <a:r>
              <a:rPr lang="en-US" b="1" dirty="0"/>
              <a:t>Vermont Livable Wage </a:t>
            </a:r>
            <a:r>
              <a:rPr lang="en-US" dirty="0"/>
              <a:t>is defined in statute as the hourly wage required for a full-time worker to pay for one-half of the basic needs budget for a two-person household, with no children, and employer-sponsored health insurance, averaged for both urban and rural areas. </a:t>
            </a:r>
            <a:r>
              <a:rPr lang="en-US" b="1" dirty="0"/>
              <a:t>The 2018 Vermont Livable Wage is $13.34 per hour     </a:t>
            </a:r>
          </a:p>
        </p:txBody>
      </p:sp>
    </p:spTree>
    <p:extLst>
      <p:ext uri="{BB962C8B-B14F-4D97-AF65-F5344CB8AC3E}">
        <p14:creationId xmlns:p14="http://schemas.microsoft.com/office/powerpoint/2010/main" val="4818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A9A49-2A6F-4B0A-A2D5-8BB136C6045D}"/>
              </a:ext>
            </a:extLst>
          </p:cNvPr>
          <p:cNvSpPr txBox="1"/>
          <p:nvPr/>
        </p:nvSpPr>
        <p:spPr>
          <a:xfrm>
            <a:off x="3097372" y="346866"/>
            <a:ext cx="6281324" cy="1553714"/>
          </a:xfrm>
          <a:prstGeom prst="rect">
            <a:avLst/>
          </a:prstGeom>
        </p:spPr>
        <p:txBody>
          <a:bodyPr vert="horz" lIns="91440" tIns="45720" rIns="91440" bIns="45720" rtlCol="0">
            <a:noAutofit/>
          </a:bodyPr>
          <a:lstStyle/>
          <a:p>
            <a:pPr>
              <a:spcBef>
                <a:spcPts val="1000"/>
              </a:spcBef>
              <a:buClr>
                <a:schemeClr val="bg2">
                  <a:lumMod val="40000"/>
                  <a:lumOff val="60000"/>
                </a:schemeClr>
              </a:buClr>
              <a:buSzPct val="80000"/>
            </a:pPr>
            <a:r>
              <a:rPr lang="en-US" sz="2400" dirty="0">
                <a:latin typeface="+mj-lt"/>
                <a:ea typeface="+mj-ea"/>
                <a:cs typeface="+mj-cs"/>
              </a:rPr>
              <a:t>2016 poverty estimates show a total of 12,052 persons </a:t>
            </a:r>
            <a:r>
              <a:rPr lang="en-US" sz="2400" dirty="0" smtClean="0">
                <a:latin typeface="+mj-lt"/>
                <a:ea typeface="+mj-ea"/>
                <a:cs typeface="+mj-cs"/>
              </a:rPr>
              <a:t>living </a:t>
            </a:r>
            <a:r>
              <a:rPr lang="en-US" sz="2400" dirty="0">
                <a:latin typeface="+mj-lt"/>
                <a:ea typeface="+mj-ea"/>
                <a:cs typeface="+mj-cs"/>
              </a:rPr>
              <a:t>below 100% of the </a:t>
            </a:r>
            <a:r>
              <a:rPr lang="en-US" sz="2400" dirty="0">
                <a:solidFill>
                  <a:srgbClr val="FF0000"/>
                </a:solidFill>
                <a:latin typeface="+mj-lt"/>
                <a:ea typeface="+mj-ea"/>
                <a:cs typeface="+mj-cs"/>
              </a:rPr>
              <a:t>federal poverty </a:t>
            </a:r>
            <a:r>
              <a:rPr lang="en-US" sz="2400" dirty="0" smtClean="0">
                <a:solidFill>
                  <a:srgbClr val="FF0000"/>
                </a:solidFill>
                <a:latin typeface="+mj-lt"/>
                <a:ea typeface="+mj-ea"/>
                <a:cs typeface="+mj-cs"/>
              </a:rPr>
              <a:t>level</a:t>
            </a:r>
            <a:r>
              <a:rPr lang="en-US" sz="2400" dirty="0" smtClean="0">
                <a:latin typeface="+mj-lt"/>
                <a:ea typeface="+mj-ea"/>
                <a:cs typeface="+mj-cs"/>
              </a:rPr>
              <a:t> </a:t>
            </a:r>
            <a:r>
              <a:rPr lang="en-US" sz="2400" dirty="0">
                <a:latin typeface="+mj-lt"/>
                <a:ea typeface="+mj-ea"/>
                <a:cs typeface="+mj-cs"/>
              </a:rPr>
              <a:t>in the </a:t>
            </a:r>
            <a:r>
              <a:rPr lang="en-US" sz="2400" dirty="0" smtClean="0">
                <a:latin typeface="+mj-lt"/>
                <a:ea typeface="+mj-ea"/>
                <a:cs typeface="+mj-cs"/>
              </a:rPr>
              <a:t>Capstone </a:t>
            </a:r>
            <a:r>
              <a:rPr lang="en-US" sz="2400" dirty="0">
                <a:latin typeface="+mj-lt"/>
                <a:ea typeface="+mj-ea"/>
                <a:cs typeface="+mj-cs"/>
              </a:rPr>
              <a:t>three-county service area. </a:t>
            </a:r>
          </a:p>
        </p:txBody>
      </p:sp>
      <p:sp>
        <p:nvSpPr>
          <p:cNvPr id="4" name="Title 1">
            <a:extLst>
              <a:ext uri="{FF2B5EF4-FFF2-40B4-BE49-F238E27FC236}">
                <a16:creationId xmlns:a16="http://schemas.microsoft.com/office/drawing/2014/main" id="{7C3ADF23-3073-402E-86E2-407DCF903225}"/>
              </a:ext>
            </a:extLst>
          </p:cNvPr>
          <p:cNvSpPr txBox="1">
            <a:spLocks/>
          </p:cNvSpPr>
          <p:nvPr/>
        </p:nvSpPr>
        <p:spPr>
          <a:xfrm>
            <a:off x="648930" y="629267"/>
            <a:ext cx="9252154" cy="101665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300" dirty="0" smtClean="0">
                <a:solidFill>
                  <a:schemeClr val="tx1"/>
                </a:solidFill>
              </a:rPr>
              <a:t>Poverty</a:t>
            </a:r>
            <a:r>
              <a:rPr lang="en-US" sz="3300" dirty="0" smtClean="0">
                <a:solidFill>
                  <a:srgbClr val="EBEBEB"/>
                </a:solidFill>
              </a:rPr>
              <a:t/>
            </a:r>
            <a:br>
              <a:rPr lang="en-US" sz="3300" dirty="0" smtClean="0">
                <a:solidFill>
                  <a:srgbClr val="EBEBEB"/>
                </a:solidFill>
              </a:rPr>
            </a:br>
            <a:endParaRPr lang="en-US" sz="3300" dirty="0">
              <a:solidFill>
                <a:srgbClr val="EBEBEB"/>
              </a:solidFill>
            </a:endParaRPr>
          </a:p>
        </p:txBody>
      </p:sp>
      <p:graphicFrame>
        <p:nvGraphicFramePr>
          <p:cNvPr id="5" name="Table 4"/>
          <p:cNvGraphicFramePr>
            <a:graphicFrameLocks noGrp="1"/>
          </p:cNvGraphicFramePr>
          <p:nvPr>
            <p:extLst/>
          </p:nvPr>
        </p:nvGraphicFramePr>
        <p:xfrm>
          <a:off x="845383" y="2505323"/>
          <a:ext cx="10274066" cy="2743200"/>
        </p:xfrm>
        <a:graphic>
          <a:graphicData uri="http://schemas.openxmlformats.org/drawingml/2006/table">
            <a:tbl>
              <a:tblPr firstRow="1" bandRow="1">
                <a:tableStyleId>{5C22544A-7EE6-4342-B048-85BDC9FD1C3A}</a:tableStyleId>
              </a:tblPr>
              <a:tblGrid>
                <a:gridCol w="1831961">
                  <a:extLst>
                    <a:ext uri="{9D8B030D-6E8A-4147-A177-3AD203B41FA5}">
                      <a16:colId xmlns:a16="http://schemas.microsoft.com/office/drawing/2014/main" val="1799945858"/>
                    </a:ext>
                  </a:extLst>
                </a:gridCol>
                <a:gridCol w="1924479">
                  <a:extLst>
                    <a:ext uri="{9D8B030D-6E8A-4147-A177-3AD203B41FA5}">
                      <a16:colId xmlns:a16="http://schemas.microsoft.com/office/drawing/2014/main" val="3701080062"/>
                    </a:ext>
                  </a:extLst>
                </a:gridCol>
                <a:gridCol w="1272766">
                  <a:extLst>
                    <a:ext uri="{9D8B030D-6E8A-4147-A177-3AD203B41FA5}">
                      <a16:colId xmlns:a16="http://schemas.microsoft.com/office/drawing/2014/main" val="149018495"/>
                    </a:ext>
                  </a:extLst>
                </a:gridCol>
                <a:gridCol w="1910027">
                  <a:extLst>
                    <a:ext uri="{9D8B030D-6E8A-4147-A177-3AD203B41FA5}">
                      <a16:colId xmlns:a16="http://schemas.microsoft.com/office/drawing/2014/main" val="1078017335"/>
                    </a:ext>
                  </a:extLst>
                </a:gridCol>
                <a:gridCol w="1316252">
                  <a:extLst>
                    <a:ext uri="{9D8B030D-6E8A-4147-A177-3AD203B41FA5}">
                      <a16:colId xmlns:a16="http://schemas.microsoft.com/office/drawing/2014/main" val="187098841"/>
                    </a:ext>
                  </a:extLst>
                </a:gridCol>
                <a:gridCol w="2018581">
                  <a:extLst>
                    <a:ext uri="{9D8B030D-6E8A-4147-A177-3AD203B41FA5}">
                      <a16:colId xmlns:a16="http://schemas.microsoft.com/office/drawing/2014/main" val="1396845752"/>
                    </a:ext>
                  </a:extLst>
                </a:gridCol>
              </a:tblGrid>
              <a:tr h="370840">
                <a:tc>
                  <a:txBody>
                    <a:bodyPr/>
                    <a:lstStyle/>
                    <a:p>
                      <a:pPr algn="ctr"/>
                      <a:r>
                        <a:rPr lang="en-US" sz="1400" dirty="0" smtClean="0">
                          <a:solidFill>
                            <a:schemeClr val="tx1"/>
                          </a:solidFill>
                        </a:rPr>
                        <a:t>Report Area</a:t>
                      </a:r>
                      <a:endParaRPr lang="en-US" sz="1400" dirty="0">
                        <a:solidFill>
                          <a:schemeClr val="tx1"/>
                        </a:solidFill>
                      </a:endParaRPr>
                    </a:p>
                  </a:txBody>
                  <a:tcPr/>
                </a:tc>
                <a:tc>
                  <a:txBody>
                    <a:bodyPr/>
                    <a:lstStyle/>
                    <a:p>
                      <a:pPr algn="ctr"/>
                      <a:r>
                        <a:rPr lang="en-US" sz="1400" dirty="0" smtClean="0">
                          <a:solidFill>
                            <a:schemeClr val="tx1"/>
                          </a:solidFill>
                        </a:rPr>
                        <a:t>Persons in Poverty</a:t>
                      </a:r>
                    </a:p>
                    <a:p>
                      <a:pPr algn="ctr"/>
                      <a:r>
                        <a:rPr lang="en-US" sz="1400" dirty="0" smtClean="0">
                          <a:solidFill>
                            <a:schemeClr val="tx1"/>
                          </a:solidFill>
                        </a:rPr>
                        <a:t>2000</a:t>
                      </a:r>
                      <a:endParaRPr lang="en-US" sz="1400" dirty="0">
                        <a:solidFill>
                          <a:schemeClr val="tx1"/>
                        </a:solidFill>
                      </a:endParaRPr>
                    </a:p>
                  </a:txBody>
                  <a:tcPr/>
                </a:tc>
                <a:tc>
                  <a:txBody>
                    <a:bodyPr/>
                    <a:lstStyle/>
                    <a:p>
                      <a:pPr algn="ctr"/>
                      <a:r>
                        <a:rPr lang="en-US" sz="1400" dirty="0" smtClean="0">
                          <a:solidFill>
                            <a:schemeClr val="tx1"/>
                          </a:solidFill>
                        </a:rPr>
                        <a:t>Poverty</a:t>
                      </a:r>
                      <a:r>
                        <a:rPr lang="en-US" sz="1400" baseline="0" dirty="0" smtClean="0">
                          <a:solidFill>
                            <a:schemeClr val="tx1"/>
                          </a:solidFill>
                        </a:rPr>
                        <a:t> Rate</a:t>
                      </a:r>
                    </a:p>
                    <a:p>
                      <a:pPr algn="ctr"/>
                      <a:r>
                        <a:rPr lang="en-US" sz="1400" baseline="0" dirty="0" smtClean="0">
                          <a:solidFill>
                            <a:schemeClr val="tx1"/>
                          </a:solidFill>
                        </a:rPr>
                        <a:t>2000</a:t>
                      </a:r>
                      <a:endParaRPr lang="en-US" sz="1400" dirty="0">
                        <a:solidFill>
                          <a:schemeClr val="tx1"/>
                        </a:solidFill>
                      </a:endParaRPr>
                    </a:p>
                  </a:txBody>
                  <a:tcPr/>
                </a:tc>
                <a:tc>
                  <a:txBody>
                    <a:bodyPr/>
                    <a:lstStyle/>
                    <a:p>
                      <a:pPr algn="ctr"/>
                      <a:r>
                        <a:rPr lang="en-US" sz="1400" dirty="0" smtClean="0">
                          <a:solidFill>
                            <a:schemeClr val="tx1"/>
                          </a:solidFill>
                        </a:rPr>
                        <a:t>Persons in Poverty</a:t>
                      </a:r>
                    </a:p>
                    <a:p>
                      <a:pPr algn="ctr"/>
                      <a:r>
                        <a:rPr lang="en-US" sz="1400" dirty="0" smtClean="0">
                          <a:solidFill>
                            <a:schemeClr val="tx1"/>
                          </a:solidFill>
                        </a:rPr>
                        <a:t>2016</a:t>
                      </a:r>
                      <a:endParaRPr lang="en-US" sz="1400" dirty="0">
                        <a:solidFill>
                          <a:schemeClr val="tx1"/>
                        </a:solidFill>
                      </a:endParaRPr>
                    </a:p>
                  </a:txBody>
                  <a:tcPr/>
                </a:tc>
                <a:tc>
                  <a:txBody>
                    <a:bodyPr/>
                    <a:lstStyle/>
                    <a:p>
                      <a:pPr algn="ctr"/>
                      <a:r>
                        <a:rPr lang="en-US" sz="1400" dirty="0" smtClean="0">
                          <a:solidFill>
                            <a:schemeClr val="tx1"/>
                          </a:solidFill>
                        </a:rPr>
                        <a:t>Poverty Rate 2016</a:t>
                      </a:r>
                      <a:endParaRPr lang="en-US" sz="1400" dirty="0">
                        <a:solidFill>
                          <a:schemeClr val="tx1"/>
                        </a:solidFill>
                      </a:endParaRPr>
                    </a:p>
                  </a:txBody>
                  <a:tcPr/>
                </a:tc>
                <a:tc>
                  <a:txBody>
                    <a:bodyPr/>
                    <a:lstStyle/>
                    <a:p>
                      <a:pPr algn="ctr"/>
                      <a:r>
                        <a:rPr lang="en-US" sz="1400" dirty="0" smtClean="0">
                          <a:solidFill>
                            <a:schemeClr val="tx1"/>
                          </a:solidFill>
                        </a:rPr>
                        <a:t>Change in Poverty Rate 2000-2016</a:t>
                      </a:r>
                      <a:endParaRPr lang="en-US" sz="1400" dirty="0">
                        <a:solidFill>
                          <a:schemeClr val="tx1"/>
                        </a:solidFill>
                      </a:endParaRPr>
                    </a:p>
                  </a:txBody>
                  <a:tcPr/>
                </a:tc>
                <a:extLst>
                  <a:ext uri="{0D108BD9-81ED-4DB2-BD59-A6C34878D82A}">
                    <a16:rowId xmlns:a16="http://schemas.microsoft.com/office/drawing/2014/main" val="3456498863"/>
                  </a:ext>
                </a:extLst>
              </a:tr>
              <a:tr h="370840">
                <a:tc>
                  <a:txBody>
                    <a:bodyPr/>
                    <a:lstStyle/>
                    <a:p>
                      <a:r>
                        <a:rPr lang="en-US" sz="1400" dirty="0" smtClean="0"/>
                        <a:t>Report Location</a:t>
                      </a:r>
                      <a:endParaRPr lang="en-US" sz="1400" dirty="0"/>
                    </a:p>
                  </a:txBody>
                  <a:tcPr/>
                </a:tc>
                <a:tc>
                  <a:txBody>
                    <a:bodyPr/>
                    <a:lstStyle/>
                    <a:p>
                      <a:pPr algn="r"/>
                      <a:r>
                        <a:rPr lang="en-US" sz="1400" dirty="0" smtClean="0"/>
                        <a:t>9,393</a:t>
                      </a:r>
                      <a:endParaRPr lang="en-US" sz="1400" dirty="0"/>
                    </a:p>
                  </a:txBody>
                  <a:tcPr/>
                </a:tc>
                <a:tc>
                  <a:txBody>
                    <a:bodyPr/>
                    <a:lstStyle/>
                    <a:p>
                      <a:pPr algn="r"/>
                      <a:r>
                        <a:rPr lang="en-US" sz="1400" dirty="0" smtClean="0"/>
                        <a:t>8.65%</a:t>
                      </a:r>
                      <a:endParaRPr lang="en-US" sz="1400" dirty="0"/>
                    </a:p>
                  </a:txBody>
                  <a:tcPr/>
                </a:tc>
                <a:tc>
                  <a:txBody>
                    <a:bodyPr/>
                    <a:lstStyle/>
                    <a:p>
                      <a:pPr algn="r"/>
                      <a:r>
                        <a:rPr lang="en-US" sz="1400" dirty="0" smtClean="0"/>
                        <a:t>12,052</a:t>
                      </a:r>
                      <a:endParaRPr lang="en-US" sz="1400" dirty="0"/>
                    </a:p>
                  </a:txBody>
                  <a:tcPr/>
                </a:tc>
                <a:tc>
                  <a:txBody>
                    <a:bodyPr/>
                    <a:lstStyle/>
                    <a:p>
                      <a:pPr algn="r"/>
                      <a:r>
                        <a:rPr lang="en-US" sz="1400" dirty="0" smtClean="0"/>
                        <a:t>11.04%</a:t>
                      </a:r>
                      <a:endParaRPr lang="en-US" sz="1400" dirty="0"/>
                    </a:p>
                  </a:txBody>
                  <a:tcPr/>
                </a:tc>
                <a:tc>
                  <a:txBody>
                    <a:bodyPr/>
                    <a:lstStyle/>
                    <a:p>
                      <a:pPr algn="r"/>
                      <a:r>
                        <a:rPr lang="en-US" sz="1400" dirty="0" smtClean="0"/>
                        <a:t>2.39%</a:t>
                      </a:r>
                      <a:endParaRPr lang="en-US" sz="1400" dirty="0"/>
                    </a:p>
                  </a:txBody>
                  <a:tcPr/>
                </a:tc>
                <a:extLst>
                  <a:ext uri="{0D108BD9-81ED-4DB2-BD59-A6C34878D82A}">
                    <a16:rowId xmlns:a16="http://schemas.microsoft.com/office/drawing/2014/main" val="2397246298"/>
                  </a:ext>
                </a:extLst>
              </a:tr>
              <a:tr h="370840">
                <a:tc>
                  <a:txBody>
                    <a:bodyPr/>
                    <a:lstStyle/>
                    <a:p>
                      <a:r>
                        <a:rPr lang="en-US" sz="1400" dirty="0" smtClean="0"/>
                        <a:t>Lamoille County</a:t>
                      </a:r>
                      <a:endParaRPr lang="en-US" sz="1400" dirty="0"/>
                    </a:p>
                  </a:txBody>
                  <a:tcPr/>
                </a:tc>
                <a:tc>
                  <a:txBody>
                    <a:bodyPr/>
                    <a:lstStyle/>
                    <a:p>
                      <a:pPr algn="r"/>
                      <a:r>
                        <a:rPr lang="en-US" sz="1400" dirty="0" smtClean="0"/>
                        <a:t>2,291</a:t>
                      </a:r>
                      <a:endParaRPr lang="en-US" sz="1400" dirty="0"/>
                    </a:p>
                  </a:txBody>
                  <a:tcPr/>
                </a:tc>
                <a:tc>
                  <a:txBody>
                    <a:bodyPr/>
                    <a:lstStyle/>
                    <a:p>
                      <a:pPr algn="r"/>
                      <a:r>
                        <a:rPr lang="en-US" sz="1400" dirty="0" smtClean="0"/>
                        <a:t>9.8%</a:t>
                      </a:r>
                      <a:endParaRPr lang="en-US" sz="1400" dirty="0"/>
                    </a:p>
                  </a:txBody>
                  <a:tcPr/>
                </a:tc>
                <a:tc>
                  <a:txBody>
                    <a:bodyPr/>
                    <a:lstStyle/>
                    <a:p>
                      <a:pPr algn="r"/>
                      <a:r>
                        <a:rPr lang="en-US" sz="1400" dirty="0" smtClean="0"/>
                        <a:t>2,986</a:t>
                      </a:r>
                      <a:endParaRPr lang="en-US" sz="1400" dirty="0"/>
                    </a:p>
                  </a:txBody>
                  <a:tcPr/>
                </a:tc>
                <a:tc>
                  <a:txBody>
                    <a:bodyPr/>
                    <a:lstStyle/>
                    <a:p>
                      <a:pPr algn="r"/>
                      <a:r>
                        <a:rPr lang="en-US" sz="1400" dirty="0" smtClean="0"/>
                        <a:t>12.1%</a:t>
                      </a:r>
                      <a:endParaRPr lang="en-US" sz="1400" dirty="0"/>
                    </a:p>
                  </a:txBody>
                  <a:tcPr/>
                </a:tc>
                <a:tc>
                  <a:txBody>
                    <a:bodyPr/>
                    <a:lstStyle/>
                    <a:p>
                      <a:pPr algn="r"/>
                      <a:r>
                        <a:rPr lang="en-US" sz="1400" dirty="0" smtClean="0"/>
                        <a:t>2.3%</a:t>
                      </a:r>
                      <a:endParaRPr lang="en-US" sz="1400" dirty="0"/>
                    </a:p>
                  </a:txBody>
                  <a:tcPr/>
                </a:tc>
                <a:extLst>
                  <a:ext uri="{0D108BD9-81ED-4DB2-BD59-A6C34878D82A}">
                    <a16:rowId xmlns:a16="http://schemas.microsoft.com/office/drawing/2014/main" val="1242464044"/>
                  </a:ext>
                </a:extLst>
              </a:tr>
              <a:tr h="370840">
                <a:tc>
                  <a:txBody>
                    <a:bodyPr/>
                    <a:lstStyle/>
                    <a:p>
                      <a:r>
                        <a:rPr lang="en-US" sz="1400" dirty="0" smtClean="0"/>
                        <a:t>Orange County</a:t>
                      </a:r>
                      <a:endParaRPr lang="en-US" sz="1400" dirty="0"/>
                    </a:p>
                  </a:txBody>
                  <a:tcPr/>
                </a:tc>
                <a:tc>
                  <a:txBody>
                    <a:bodyPr/>
                    <a:lstStyle/>
                    <a:p>
                      <a:pPr algn="r"/>
                      <a:r>
                        <a:rPr lang="en-US" sz="1400" dirty="0" smtClean="0"/>
                        <a:t>2,488</a:t>
                      </a:r>
                      <a:endParaRPr lang="en-US" sz="1400" dirty="0"/>
                    </a:p>
                  </a:txBody>
                  <a:tcPr/>
                </a:tc>
                <a:tc>
                  <a:txBody>
                    <a:bodyPr/>
                    <a:lstStyle/>
                    <a:p>
                      <a:pPr algn="r"/>
                      <a:r>
                        <a:rPr lang="en-US" sz="1400" dirty="0" smtClean="0"/>
                        <a:t>8.8%</a:t>
                      </a:r>
                      <a:endParaRPr lang="en-US" sz="1400" dirty="0"/>
                    </a:p>
                  </a:txBody>
                  <a:tcPr/>
                </a:tc>
                <a:tc>
                  <a:txBody>
                    <a:bodyPr/>
                    <a:lstStyle/>
                    <a:p>
                      <a:pPr algn="r"/>
                      <a:r>
                        <a:rPr lang="en-US" sz="1400" dirty="0" smtClean="0"/>
                        <a:t>2,986</a:t>
                      </a:r>
                      <a:endParaRPr lang="en-US" sz="1400" dirty="0"/>
                    </a:p>
                  </a:txBody>
                  <a:tcPr/>
                </a:tc>
                <a:tc>
                  <a:txBody>
                    <a:bodyPr/>
                    <a:lstStyle/>
                    <a:p>
                      <a:pPr algn="r"/>
                      <a:r>
                        <a:rPr lang="en-US" sz="1400" dirty="0" smtClean="0"/>
                        <a:t>10.6%</a:t>
                      </a:r>
                      <a:endParaRPr lang="en-US" sz="1400" dirty="0"/>
                    </a:p>
                  </a:txBody>
                  <a:tcPr/>
                </a:tc>
                <a:tc>
                  <a:txBody>
                    <a:bodyPr/>
                    <a:lstStyle/>
                    <a:p>
                      <a:pPr algn="r"/>
                      <a:r>
                        <a:rPr lang="en-US" sz="1400" dirty="0" smtClean="0"/>
                        <a:t>1.8%</a:t>
                      </a:r>
                      <a:endParaRPr lang="en-US" sz="1400" dirty="0"/>
                    </a:p>
                  </a:txBody>
                  <a:tcPr/>
                </a:tc>
                <a:extLst>
                  <a:ext uri="{0D108BD9-81ED-4DB2-BD59-A6C34878D82A}">
                    <a16:rowId xmlns:a16="http://schemas.microsoft.com/office/drawing/2014/main" val="2883923052"/>
                  </a:ext>
                </a:extLst>
              </a:tr>
              <a:tr h="370840">
                <a:tc>
                  <a:txBody>
                    <a:bodyPr/>
                    <a:lstStyle/>
                    <a:p>
                      <a:r>
                        <a:rPr lang="en-US" sz="1400" dirty="0" smtClean="0"/>
                        <a:t>Washington County</a:t>
                      </a:r>
                      <a:endParaRPr lang="en-US" sz="1400" dirty="0"/>
                    </a:p>
                  </a:txBody>
                  <a:tcPr/>
                </a:tc>
                <a:tc>
                  <a:txBody>
                    <a:bodyPr/>
                    <a:lstStyle/>
                    <a:p>
                      <a:pPr algn="r"/>
                      <a:r>
                        <a:rPr lang="en-US" sz="1400" dirty="0" smtClean="0"/>
                        <a:t>4,614</a:t>
                      </a:r>
                      <a:endParaRPr lang="en-US" sz="1400" dirty="0"/>
                    </a:p>
                  </a:txBody>
                  <a:tcPr/>
                </a:tc>
                <a:tc>
                  <a:txBody>
                    <a:bodyPr/>
                    <a:lstStyle/>
                    <a:p>
                      <a:pPr algn="r"/>
                      <a:r>
                        <a:rPr lang="en-US" sz="1400" dirty="0" smtClean="0"/>
                        <a:t>8.1%</a:t>
                      </a:r>
                      <a:endParaRPr lang="en-US" sz="1400" dirty="0"/>
                    </a:p>
                  </a:txBody>
                  <a:tcPr/>
                </a:tc>
                <a:tc>
                  <a:txBody>
                    <a:bodyPr/>
                    <a:lstStyle/>
                    <a:p>
                      <a:pPr algn="r"/>
                      <a:r>
                        <a:rPr lang="en-US" sz="1400" dirty="0" smtClean="0"/>
                        <a:t>6,080</a:t>
                      </a:r>
                      <a:endParaRPr lang="en-US" sz="1400" dirty="0"/>
                    </a:p>
                  </a:txBody>
                  <a:tcPr/>
                </a:tc>
                <a:tc>
                  <a:txBody>
                    <a:bodyPr/>
                    <a:lstStyle/>
                    <a:p>
                      <a:pPr algn="r"/>
                      <a:r>
                        <a:rPr lang="en-US" sz="1400" dirty="0" smtClean="0"/>
                        <a:t>10.8%</a:t>
                      </a:r>
                      <a:endParaRPr lang="en-US" sz="1400" dirty="0"/>
                    </a:p>
                  </a:txBody>
                  <a:tcPr/>
                </a:tc>
                <a:tc>
                  <a:txBody>
                    <a:bodyPr/>
                    <a:lstStyle/>
                    <a:p>
                      <a:pPr algn="r"/>
                      <a:r>
                        <a:rPr lang="en-US" sz="1400" dirty="0" smtClean="0"/>
                        <a:t>2.7%</a:t>
                      </a:r>
                      <a:endParaRPr lang="en-US" sz="1400" dirty="0"/>
                    </a:p>
                  </a:txBody>
                  <a:tcPr/>
                </a:tc>
                <a:extLst>
                  <a:ext uri="{0D108BD9-81ED-4DB2-BD59-A6C34878D82A}">
                    <a16:rowId xmlns:a16="http://schemas.microsoft.com/office/drawing/2014/main" val="2245413263"/>
                  </a:ext>
                </a:extLst>
              </a:tr>
              <a:tr h="370840">
                <a:tc>
                  <a:txBody>
                    <a:bodyPr/>
                    <a:lstStyle/>
                    <a:p>
                      <a:r>
                        <a:rPr lang="en-US" sz="1400" dirty="0" smtClean="0"/>
                        <a:t>Vermont</a:t>
                      </a:r>
                      <a:endParaRPr lang="en-US" sz="1400" dirty="0"/>
                    </a:p>
                  </a:txBody>
                  <a:tcPr/>
                </a:tc>
                <a:tc>
                  <a:txBody>
                    <a:bodyPr/>
                    <a:lstStyle/>
                    <a:p>
                      <a:pPr algn="r"/>
                      <a:r>
                        <a:rPr lang="en-US" sz="1400" dirty="0" smtClean="0"/>
                        <a:t>106,469</a:t>
                      </a:r>
                      <a:endParaRPr lang="en-US" sz="1400" dirty="0"/>
                    </a:p>
                  </a:txBody>
                  <a:tcPr/>
                </a:tc>
                <a:tc>
                  <a:txBody>
                    <a:bodyPr/>
                    <a:lstStyle/>
                    <a:p>
                      <a:pPr algn="r"/>
                      <a:r>
                        <a:rPr lang="en-US" sz="1400" dirty="0" smtClean="0"/>
                        <a:t>8.81%</a:t>
                      </a:r>
                      <a:endParaRPr lang="en-US" sz="1400" dirty="0"/>
                    </a:p>
                  </a:txBody>
                  <a:tcPr/>
                </a:tc>
                <a:tc>
                  <a:txBody>
                    <a:bodyPr/>
                    <a:lstStyle/>
                    <a:p>
                      <a:pPr algn="r"/>
                      <a:r>
                        <a:rPr lang="en-US" sz="1400" dirty="0" smtClean="0"/>
                        <a:t>135,651</a:t>
                      </a:r>
                      <a:endParaRPr lang="en-US" sz="1400" dirty="0"/>
                    </a:p>
                  </a:txBody>
                  <a:tcPr/>
                </a:tc>
                <a:tc>
                  <a:txBody>
                    <a:bodyPr/>
                    <a:lstStyle/>
                    <a:p>
                      <a:pPr algn="r"/>
                      <a:r>
                        <a:rPr lang="en-US" sz="1400" dirty="0" smtClean="0"/>
                        <a:t>11.29%</a:t>
                      </a:r>
                      <a:endParaRPr lang="en-US" sz="1400" dirty="0"/>
                    </a:p>
                  </a:txBody>
                  <a:tcPr/>
                </a:tc>
                <a:tc>
                  <a:txBody>
                    <a:bodyPr/>
                    <a:lstStyle/>
                    <a:p>
                      <a:pPr algn="r"/>
                      <a:r>
                        <a:rPr lang="en-US" sz="1400" dirty="0" smtClean="0"/>
                        <a:t>2.48%</a:t>
                      </a:r>
                      <a:endParaRPr lang="en-US" sz="1400" dirty="0"/>
                    </a:p>
                  </a:txBody>
                  <a:tcPr/>
                </a:tc>
                <a:extLst>
                  <a:ext uri="{0D108BD9-81ED-4DB2-BD59-A6C34878D82A}">
                    <a16:rowId xmlns:a16="http://schemas.microsoft.com/office/drawing/2014/main" val="677808236"/>
                  </a:ext>
                </a:extLst>
              </a:tr>
              <a:tr h="370840">
                <a:tc>
                  <a:txBody>
                    <a:bodyPr/>
                    <a:lstStyle/>
                    <a:p>
                      <a:r>
                        <a:rPr lang="en-US" sz="1400" dirty="0" smtClean="0"/>
                        <a:t>United</a:t>
                      </a:r>
                      <a:r>
                        <a:rPr lang="en-US" sz="1400" baseline="0" dirty="0" smtClean="0"/>
                        <a:t> States</a:t>
                      </a:r>
                      <a:endParaRPr lang="en-US" sz="1400" dirty="0"/>
                    </a:p>
                  </a:txBody>
                  <a:tcPr/>
                </a:tc>
                <a:tc>
                  <a:txBody>
                    <a:bodyPr/>
                    <a:lstStyle/>
                    <a:p>
                      <a:pPr algn="r"/>
                      <a:r>
                        <a:rPr lang="en-US" sz="1400" dirty="0" smtClean="0"/>
                        <a:t>31,581,086</a:t>
                      </a:r>
                      <a:endParaRPr lang="en-US" sz="1400" dirty="0"/>
                    </a:p>
                  </a:txBody>
                  <a:tcPr/>
                </a:tc>
                <a:tc>
                  <a:txBody>
                    <a:bodyPr/>
                    <a:lstStyle/>
                    <a:p>
                      <a:pPr algn="r"/>
                      <a:r>
                        <a:rPr lang="en-US" sz="1400" dirty="0" smtClean="0"/>
                        <a:t>11.3%</a:t>
                      </a:r>
                      <a:endParaRPr lang="en-US" sz="1400" dirty="0"/>
                    </a:p>
                  </a:txBody>
                  <a:tcPr/>
                </a:tc>
                <a:tc>
                  <a:txBody>
                    <a:bodyPr/>
                    <a:lstStyle/>
                    <a:p>
                      <a:pPr algn="r"/>
                      <a:r>
                        <a:rPr lang="en-US" sz="1400" dirty="0" smtClean="0"/>
                        <a:t>44,268,996</a:t>
                      </a:r>
                      <a:endParaRPr lang="en-US" sz="1400" dirty="0"/>
                    </a:p>
                  </a:txBody>
                  <a:tcPr/>
                </a:tc>
                <a:tc>
                  <a:txBody>
                    <a:bodyPr/>
                    <a:lstStyle/>
                    <a:p>
                      <a:pPr algn="r"/>
                      <a:r>
                        <a:rPr lang="en-US" sz="1400" dirty="0" smtClean="0"/>
                        <a:t>14%</a:t>
                      </a:r>
                      <a:endParaRPr lang="en-US" sz="1400" dirty="0"/>
                    </a:p>
                  </a:txBody>
                  <a:tcPr/>
                </a:tc>
                <a:tc>
                  <a:txBody>
                    <a:bodyPr/>
                    <a:lstStyle/>
                    <a:p>
                      <a:pPr algn="r"/>
                      <a:r>
                        <a:rPr lang="en-US" sz="1400" dirty="0" smtClean="0"/>
                        <a:t>2.7%</a:t>
                      </a:r>
                      <a:endParaRPr lang="en-US" sz="1400" dirty="0"/>
                    </a:p>
                  </a:txBody>
                  <a:tcPr/>
                </a:tc>
                <a:extLst>
                  <a:ext uri="{0D108BD9-81ED-4DB2-BD59-A6C34878D82A}">
                    <a16:rowId xmlns:a16="http://schemas.microsoft.com/office/drawing/2014/main" val="1634627712"/>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849" y="6041362"/>
            <a:ext cx="2311879" cy="705893"/>
          </a:xfrm>
          <a:prstGeom prst="rect">
            <a:avLst/>
          </a:prstGeom>
        </p:spPr>
      </p:pic>
    </p:spTree>
    <p:extLst>
      <p:ext uri="{BB962C8B-B14F-4D97-AF65-F5344CB8AC3E}">
        <p14:creationId xmlns:p14="http://schemas.microsoft.com/office/powerpoint/2010/main" val="41287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1513</TotalTime>
  <Words>1084</Words>
  <Application>Microsoft Office PowerPoint</Application>
  <PresentationFormat>Widescreen</PresentationFormat>
  <Paragraphs>202</Paragraphs>
  <Slides>22</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Trebuchet MS</vt:lpstr>
      <vt:lpstr>Wingdings</vt:lpstr>
      <vt:lpstr>Wingdings 3</vt:lpstr>
      <vt:lpstr>Facet</vt:lpstr>
      <vt:lpstr>Community Needs Assessment  CVRPC Presentation</vt:lpstr>
      <vt:lpstr>PowerPoint Presentation</vt:lpstr>
      <vt:lpstr>Crisis Services</vt:lpstr>
      <vt:lpstr>Family Supports</vt:lpstr>
      <vt:lpstr>Economic Self-Sufficiency</vt:lpstr>
      <vt:lpstr>2019 Community Needs Assessment</vt:lpstr>
      <vt:lpstr>Community Needs Assessment – Overview </vt:lpstr>
      <vt:lpstr>PowerPoint Presentation</vt:lpstr>
      <vt:lpstr>PowerPoint Presentation</vt:lpstr>
      <vt:lpstr>Community Needs Assessment - Overview</vt:lpstr>
      <vt:lpstr>Lamoille County – Most Acute Poverty</vt:lpstr>
      <vt:lpstr>PowerPoint Presentation</vt:lpstr>
      <vt:lpstr>PowerPoint Presentation</vt:lpstr>
      <vt:lpstr>SOAR</vt:lpstr>
      <vt:lpstr>PowerPoint Presentation</vt:lpstr>
      <vt:lpstr>PowerPoint Presentation</vt:lpstr>
      <vt:lpstr>PowerPoint Presentation</vt:lpstr>
      <vt:lpstr>PowerPoint Presentation</vt:lpstr>
      <vt:lpstr>Output of SOAR Event: Themes</vt:lpstr>
      <vt:lpstr>Strategic Direction &amp; Investments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Planning  Executive Committee Presentation</dc:title>
  <dc:creator>Yvonne Lory</dc:creator>
  <cp:lastModifiedBy>Nancy Chartrand</cp:lastModifiedBy>
  <cp:revision>126</cp:revision>
  <cp:lastPrinted>2019-09-03T16:48:12Z</cp:lastPrinted>
  <dcterms:created xsi:type="dcterms:W3CDTF">2019-08-22T13:42:36Z</dcterms:created>
  <dcterms:modified xsi:type="dcterms:W3CDTF">2020-01-15T15:57:09Z</dcterms:modified>
</cp:coreProperties>
</file>