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1" r:id="rId1"/>
    <p:sldMasterId id="2147483933" r:id="rId2"/>
  </p:sldMasterIdLst>
  <p:notesMasterIdLst>
    <p:notesMasterId r:id="rId21"/>
  </p:notesMasterIdLst>
  <p:sldIdLst>
    <p:sldId id="700" r:id="rId3"/>
    <p:sldId id="693" r:id="rId4"/>
    <p:sldId id="706" r:id="rId5"/>
    <p:sldId id="389" r:id="rId6"/>
    <p:sldId id="386" r:id="rId7"/>
    <p:sldId id="627" r:id="rId8"/>
    <p:sldId id="678" r:id="rId9"/>
    <p:sldId id="697" r:id="rId10"/>
    <p:sldId id="699" r:id="rId11"/>
    <p:sldId id="342" r:id="rId12"/>
    <p:sldId id="708" r:id="rId13"/>
    <p:sldId id="365" r:id="rId14"/>
    <p:sldId id="352" r:id="rId15"/>
    <p:sldId id="379" r:id="rId16"/>
    <p:sldId id="710" r:id="rId17"/>
    <p:sldId id="709" r:id="rId18"/>
    <p:sldId id="707" r:id="rId19"/>
    <p:sldId id="338"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lletier, Dave" initials="PD" lastIdx="8" clrIdx="0">
    <p:extLst>
      <p:ext uri="{19B8F6BF-5375-455C-9EA6-DF929625EA0E}">
        <p15:presenceInfo xmlns:p15="http://schemas.microsoft.com/office/powerpoint/2012/main" userId="S-1-5-21-507921405-1202660629-1801674531-285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90ED3"/>
    <a:srgbClr val="0070C0"/>
    <a:srgbClr val="0FA11D"/>
    <a:srgbClr val="156E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46" autoAdjust="0"/>
    <p:restoredTop sz="83291" autoAdjust="0"/>
  </p:normalViewPr>
  <p:slideViewPr>
    <p:cSldViewPr snapToGrid="0">
      <p:cViewPr varScale="1">
        <p:scale>
          <a:sx n="71" d="100"/>
          <a:sy n="71" d="100"/>
        </p:scale>
        <p:origin x="1258" y="62"/>
      </p:cViewPr>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e Neaderland" userId="0debf2e9-10fc-4bf6-a9cc-c2b4296ad0f2" providerId="ADAL" clId="{A8AA57F4-E54A-47B2-845E-FDAA29589B2F}"/>
    <pc:docChg chg="delSld modSld">
      <pc:chgData name="Zoe Neaderland" userId="0debf2e9-10fc-4bf6-a9cc-c2b4296ad0f2" providerId="ADAL" clId="{A8AA57F4-E54A-47B2-845E-FDAA29589B2F}" dt="2020-11-25T00:48:33.966" v="10" actId="20577"/>
      <pc:docMkLst>
        <pc:docMk/>
      </pc:docMkLst>
      <pc:sldChg chg="del">
        <pc:chgData name="Zoe Neaderland" userId="0debf2e9-10fc-4bf6-a9cc-c2b4296ad0f2" providerId="ADAL" clId="{A8AA57F4-E54A-47B2-845E-FDAA29589B2F}" dt="2020-11-25T00:48:21.879" v="2" actId="47"/>
        <pc:sldMkLst>
          <pc:docMk/>
          <pc:sldMk cId="1139792016" sldId="364"/>
        </pc:sldMkLst>
      </pc:sldChg>
      <pc:sldChg chg="del">
        <pc:chgData name="Zoe Neaderland" userId="0debf2e9-10fc-4bf6-a9cc-c2b4296ad0f2" providerId="ADAL" clId="{A8AA57F4-E54A-47B2-845E-FDAA29589B2F}" dt="2020-11-25T00:48:15.939" v="1" actId="47"/>
        <pc:sldMkLst>
          <pc:docMk/>
          <pc:sldMk cId="1824606499" sldId="704"/>
        </pc:sldMkLst>
      </pc:sldChg>
      <pc:sldChg chg="del">
        <pc:chgData name="Zoe Neaderland" userId="0debf2e9-10fc-4bf6-a9cc-c2b4296ad0f2" providerId="ADAL" clId="{A8AA57F4-E54A-47B2-845E-FDAA29589B2F}" dt="2020-11-23T23:16:12.778" v="0" actId="47"/>
        <pc:sldMkLst>
          <pc:docMk/>
          <pc:sldMk cId="2401883154" sldId="705"/>
        </pc:sldMkLst>
      </pc:sldChg>
      <pc:sldChg chg="modSp mod">
        <pc:chgData name="Zoe Neaderland" userId="0debf2e9-10fc-4bf6-a9cc-c2b4296ad0f2" providerId="ADAL" clId="{A8AA57F4-E54A-47B2-845E-FDAA29589B2F}" dt="2020-11-25T00:48:33.966" v="10" actId="20577"/>
        <pc:sldMkLst>
          <pc:docMk/>
          <pc:sldMk cId="2378257526" sldId="707"/>
        </pc:sldMkLst>
        <pc:spChg chg="mod">
          <ac:chgData name="Zoe Neaderland" userId="0debf2e9-10fc-4bf6-a9cc-c2b4296ad0f2" providerId="ADAL" clId="{A8AA57F4-E54A-47B2-845E-FDAA29589B2F}" dt="2020-11-25T00:48:33.966" v="10" actId="20577"/>
          <ac:spMkLst>
            <pc:docMk/>
            <pc:sldMk cId="2378257526" sldId="707"/>
            <ac:spMk id="4" creationId="{25FED0E7-F17D-4997-BFB4-AECDF4CB75A7}"/>
          </ac:spMkLst>
        </pc:spChg>
      </pc:sldChg>
    </pc:docChg>
  </pc:docChgLst>
  <pc:docChgLst>
    <pc:chgData name="Zoe Neaderland" userId="0debf2e9-10fc-4bf6-a9cc-c2b4296ad0f2" providerId="ADAL" clId="{8DF308FF-7809-4E0C-9259-F4CD413CC80F}"/>
    <pc:docChg chg="custSel modSld">
      <pc:chgData name="Zoe Neaderland" userId="0debf2e9-10fc-4bf6-a9cc-c2b4296ad0f2" providerId="ADAL" clId="{8DF308FF-7809-4E0C-9259-F4CD413CC80F}" dt="2020-11-18T22:50:09.101" v="63" actId="20577"/>
      <pc:docMkLst>
        <pc:docMk/>
      </pc:docMkLst>
      <pc:sldChg chg="modSp mod">
        <pc:chgData name="Zoe Neaderland" userId="0debf2e9-10fc-4bf6-a9cc-c2b4296ad0f2" providerId="ADAL" clId="{8DF308FF-7809-4E0C-9259-F4CD413CC80F}" dt="2020-11-18T22:50:09.101" v="63" actId="20577"/>
        <pc:sldMkLst>
          <pc:docMk/>
          <pc:sldMk cId="339500011" sldId="697"/>
        </pc:sldMkLst>
        <pc:spChg chg="mod">
          <ac:chgData name="Zoe Neaderland" userId="0debf2e9-10fc-4bf6-a9cc-c2b4296ad0f2" providerId="ADAL" clId="{8DF308FF-7809-4E0C-9259-F4CD413CC80F}" dt="2020-11-18T22:50:09.101" v="63" actId="20577"/>
          <ac:spMkLst>
            <pc:docMk/>
            <pc:sldMk cId="339500011" sldId="697"/>
            <ac:spMk id="3" creationId="{92CB2099-B56C-4D93-A59B-7892548C3794}"/>
          </ac:spMkLst>
        </pc:spChg>
      </pc:sldChg>
      <pc:sldChg chg="delSp modSp mod">
        <pc:chgData name="Zoe Neaderland" userId="0debf2e9-10fc-4bf6-a9cc-c2b4296ad0f2" providerId="ADAL" clId="{8DF308FF-7809-4E0C-9259-F4CD413CC80F}" dt="2020-11-18T22:49:24.287" v="58" actId="20577"/>
        <pc:sldMkLst>
          <pc:docMk/>
          <pc:sldMk cId="3610158497" sldId="700"/>
        </pc:sldMkLst>
        <pc:spChg chg="mod">
          <ac:chgData name="Zoe Neaderland" userId="0debf2e9-10fc-4bf6-a9cc-c2b4296ad0f2" providerId="ADAL" clId="{8DF308FF-7809-4E0C-9259-F4CD413CC80F}" dt="2020-11-18T22:49:24.287" v="58" actId="20577"/>
          <ac:spMkLst>
            <pc:docMk/>
            <pc:sldMk cId="3610158497" sldId="700"/>
            <ac:spMk id="3" creationId="{D9B8488C-EF4B-4D11-A841-24513D45926F}"/>
          </ac:spMkLst>
        </pc:spChg>
        <pc:spChg chg="mod">
          <ac:chgData name="Zoe Neaderland" userId="0debf2e9-10fc-4bf6-a9cc-c2b4296ad0f2" providerId="ADAL" clId="{8DF308FF-7809-4E0C-9259-F4CD413CC80F}" dt="2020-11-18T22:48:58.807" v="50" actId="20577"/>
          <ac:spMkLst>
            <pc:docMk/>
            <pc:sldMk cId="3610158497" sldId="700"/>
            <ac:spMk id="4" creationId="{878A90C2-BC30-497C-A0E9-FA5C718E9B3D}"/>
          </ac:spMkLst>
        </pc:spChg>
        <pc:picChg chg="del">
          <ac:chgData name="Zoe Neaderland" userId="0debf2e9-10fc-4bf6-a9cc-c2b4296ad0f2" providerId="ADAL" clId="{8DF308FF-7809-4E0C-9259-F4CD413CC80F}" dt="2020-11-18T22:47:39.943" v="0" actId="478"/>
          <ac:picMkLst>
            <pc:docMk/>
            <pc:sldMk cId="3610158497" sldId="700"/>
            <ac:picMk id="6" creationId="{D2077ECC-4299-4019-BD50-4D05F3DDB2F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2D5224-60CD-49C8-A317-854FF17409BA}" type="doc">
      <dgm:prSet loTypeId="urn:microsoft.com/office/officeart/2005/8/layout/arrow1" loCatId="relationship" qsTypeId="urn:microsoft.com/office/officeart/2005/8/quickstyle/simple1" qsCatId="simple" csTypeId="urn:microsoft.com/office/officeart/2005/8/colors/accent1_2" csCatId="accent1" phldr="0"/>
      <dgm:spPr/>
      <dgm:t>
        <a:bodyPr/>
        <a:lstStyle/>
        <a:p>
          <a:endParaRPr lang="en-US"/>
        </a:p>
      </dgm:t>
    </dgm:pt>
    <dgm:pt modelId="{DD158AF5-6C7B-45D5-BEE8-FA46648F0E1E}" type="pres">
      <dgm:prSet presAssocID="{2A2D5224-60CD-49C8-A317-854FF17409BA}" presName="cycle" presStyleCnt="0">
        <dgm:presLayoutVars>
          <dgm:dir/>
          <dgm:resizeHandles val="exact"/>
        </dgm:presLayoutVars>
      </dgm:prSet>
      <dgm:spPr/>
    </dgm:pt>
  </dgm:ptLst>
  <dgm:cxnLst>
    <dgm:cxn modelId="{49D29A9D-3B10-4C39-9198-E739ABA7F1DD}" type="presOf" srcId="{2A2D5224-60CD-49C8-A317-854FF17409BA}" destId="{DD158AF5-6C7B-45D5-BEE8-FA46648F0E1E}" srcOrd="0"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D67C75-D884-4025-8861-3827BEBA18D5}"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41E26894-D4E9-4159-8923-8E5396FC8A7A}">
      <dgm:prSet>
        <dgm:style>
          <a:lnRef idx="0">
            <a:schemeClr val="accent2"/>
          </a:lnRef>
          <a:fillRef idx="3">
            <a:schemeClr val="accent2"/>
          </a:fillRef>
          <a:effectRef idx="3">
            <a:schemeClr val="accent2"/>
          </a:effectRef>
          <a:fontRef idx="minor">
            <a:schemeClr val="lt1"/>
          </a:fontRef>
        </dgm:style>
      </dgm:prSet>
      <dgm:spPr/>
      <dgm:t>
        <a:bodyPr/>
        <a:lstStyle/>
        <a:p>
          <a:r>
            <a:rPr lang="en-US"/>
            <a:t>Bike and Pedestrian Facilities</a:t>
          </a:r>
        </a:p>
      </dgm:t>
    </dgm:pt>
    <dgm:pt modelId="{17A59657-F800-47E2-9D90-2B01A2F7A7F1}" type="parTrans" cxnId="{AC5A0D58-FD7E-4242-86BF-9ABAA5243CC2}">
      <dgm:prSet/>
      <dgm:spPr/>
      <dgm:t>
        <a:bodyPr/>
        <a:lstStyle/>
        <a:p>
          <a:endParaRPr lang="en-US"/>
        </a:p>
      </dgm:t>
    </dgm:pt>
    <dgm:pt modelId="{056BAB7D-9AFE-44DB-A741-3BC311EACB9B}" type="sibTrans" cxnId="{AC5A0D58-FD7E-4242-86BF-9ABAA5243CC2}">
      <dgm:prSet/>
      <dgm:spPr/>
      <dgm:t>
        <a:bodyPr/>
        <a:lstStyle/>
        <a:p>
          <a:endParaRPr lang="en-US"/>
        </a:p>
      </dgm:t>
    </dgm:pt>
    <dgm:pt modelId="{DB3F5F97-F935-43D5-BDAC-45E6988CFC75}">
      <dgm:prSet>
        <dgm:style>
          <a:lnRef idx="0">
            <a:schemeClr val="accent2"/>
          </a:lnRef>
          <a:fillRef idx="3">
            <a:schemeClr val="accent2"/>
          </a:fillRef>
          <a:effectRef idx="3">
            <a:schemeClr val="accent2"/>
          </a:effectRef>
          <a:fontRef idx="minor">
            <a:schemeClr val="lt1"/>
          </a:fontRef>
        </dgm:style>
      </dgm:prSet>
      <dgm:spPr/>
      <dgm:t>
        <a:bodyPr/>
        <a:lstStyle/>
        <a:p>
          <a:r>
            <a:rPr lang="en-US"/>
            <a:t>Transportation Alternatives Program </a:t>
          </a:r>
        </a:p>
      </dgm:t>
    </dgm:pt>
    <dgm:pt modelId="{9044D49C-A0CA-450D-AF1B-90330258F941}" type="parTrans" cxnId="{74537681-66C9-425C-8D0D-4DAB311BCF54}">
      <dgm:prSet/>
      <dgm:spPr/>
      <dgm:t>
        <a:bodyPr/>
        <a:lstStyle/>
        <a:p>
          <a:endParaRPr lang="en-US"/>
        </a:p>
      </dgm:t>
    </dgm:pt>
    <dgm:pt modelId="{9607260B-B6E2-4D6B-A39D-FB6A724264C3}" type="sibTrans" cxnId="{74537681-66C9-425C-8D0D-4DAB311BCF54}">
      <dgm:prSet/>
      <dgm:spPr/>
      <dgm:t>
        <a:bodyPr/>
        <a:lstStyle/>
        <a:p>
          <a:endParaRPr lang="en-US"/>
        </a:p>
      </dgm:t>
    </dgm:pt>
    <dgm:pt modelId="{674DCAE7-0978-4888-B125-792050916CAB}">
      <dgm:prSet>
        <dgm:style>
          <a:lnRef idx="0">
            <a:schemeClr val="accent2"/>
          </a:lnRef>
          <a:fillRef idx="3">
            <a:schemeClr val="accent2"/>
          </a:fillRef>
          <a:effectRef idx="3">
            <a:schemeClr val="accent2"/>
          </a:effectRef>
          <a:fontRef idx="minor">
            <a:schemeClr val="lt1"/>
          </a:fontRef>
        </dgm:style>
      </dgm:prSet>
      <dgm:spPr/>
      <dgm:t>
        <a:bodyPr/>
        <a:lstStyle/>
        <a:p>
          <a:r>
            <a:rPr lang="en-US"/>
            <a:t>Better Roads</a:t>
          </a:r>
        </a:p>
      </dgm:t>
    </dgm:pt>
    <dgm:pt modelId="{763344BC-7203-4448-8101-C17F98F0B220}" type="parTrans" cxnId="{2ACF8C00-9FEB-41F4-B973-EC783EC83905}">
      <dgm:prSet/>
      <dgm:spPr/>
      <dgm:t>
        <a:bodyPr/>
        <a:lstStyle/>
        <a:p>
          <a:endParaRPr lang="en-US"/>
        </a:p>
      </dgm:t>
    </dgm:pt>
    <dgm:pt modelId="{D7C3B9BC-2AE5-4F93-9766-E74F26E8AFB3}" type="sibTrans" cxnId="{2ACF8C00-9FEB-41F4-B973-EC783EC83905}">
      <dgm:prSet/>
      <dgm:spPr/>
      <dgm:t>
        <a:bodyPr/>
        <a:lstStyle/>
        <a:p>
          <a:endParaRPr lang="en-US"/>
        </a:p>
      </dgm:t>
    </dgm:pt>
    <dgm:pt modelId="{C25E3F42-EDFA-46E8-B2A1-26ABA0C4E9B3}">
      <dgm:prSet>
        <dgm:style>
          <a:lnRef idx="0">
            <a:schemeClr val="accent2"/>
          </a:lnRef>
          <a:fillRef idx="3">
            <a:schemeClr val="accent2"/>
          </a:fillRef>
          <a:effectRef idx="3">
            <a:schemeClr val="accent2"/>
          </a:effectRef>
          <a:fontRef idx="minor">
            <a:schemeClr val="lt1"/>
          </a:fontRef>
        </dgm:style>
      </dgm:prSet>
      <dgm:spPr/>
      <dgm:t>
        <a:bodyPr/>
        <a:lstStyle/>
        <a:p>
          <a:r>
            <a:rPr lang="en-US"/>
            <a:t>Municipal Mitigation Grants</a:t>
          </a:r>
        </a:p>
      </dgm:t>
    </dgm:pt>
    <dgm:pt modelId="{1993A770-A43B-4533-B299-1AF588A46B94}" type="parTrans" cxnId="{FA3D1E80-3B85-4F77-9372-7133D57E54C6}">
      <dgm:prSet/>
      <dgm:spPr/>
      <dgm:t>
        <a:bodyPr/>
        <a:lstStyle/>
        <a:p>
          <a:endParaRPr lang="en-US"/>
        </a:p>
      </dgm:t>
    </dgm:pt>
    <dgm:pt modelId="{CBB61363-3E9D-429B-AE4E-94D482185D0C}" type="sibTrans" cxnId="{FA3D1E80-3B85-4F77-9372-7133D57E54C6}">
      <dgm:prSet/>
      <dgm:spPr/>
      <dgm:t>
        <a:bodyPr/>
        <a:lstStyle/>
        <a:p>
          <a:endParaRPr lang="en-US"/>
        </a:p>
      </dgm:t>
    </dgm:pt>
    <dgm:pt modelId="{C0F6F491-7D46-49F6-9221-94B61CEF1FEF}">
      <dgm:prSet>
        <dgm:style>
          <a:lnRef idx="0">
            <a:schemeClr val="accent2"/>
          </a:lnRef>
          <a:fillRef idx="3">
            <a:schemeClr val="accent2"/>
          </a:fillRef>
          <a:effectRef idx="3">
            <a:schemeClr val="accent2"/>
          </a:effectRef>
          <a:fontRef idx="minor">
            <a:schemeClr val="lt1"/>
          </a:fontRef>
        </dgm:style>
      </dgm:prSet>
      <dgm:spPr/>
      <dgm:t>
        <a:bodyPr/>
        <a:lstStyle/>
        <a:p>
          <a:r>
            <a:rPr lang="en-US"/>
            <a:t>Town Highway Structures</a:t>
          </a:r>
        </a:p>
      </dgm:t>
    </dgm:pt>
    <dgm:pt modelId="{2F0E567C-EC3C-4177-AF1A-8E4D60786704}" type="parTrans" cxnId="{FDFFF3AD-E533-452A-801C-3DFC9B7EA11B}">
      <dgm:prSet/>
      <dgm:spPr/>
      <dgm:t>
        <a:bodyPr/>
        <a:lstStyle/>
        <a:p>
          <a:endParaRPr lang="en-US"/>
        </a:p>
      </dgm:t>
    </dgm:pt>
    <dgm:pt modelId="{1C1847AF-C27C-4647-B316-3C4FD9CF3E59}" type="sibTrans" cxnId="{FDFFF3AD-E533-452A-801C-3DFC9B7EA11B}">
      <dgm:prSet/>
      <dgm:spPr/>
      <dgm:t>
        <a:bodyPr/>
        <a:lstStyle/>
        <a:p>
          <a:endParaRPr lang="en-US"/>
        </a:p>
      </dgm:t>
    </dgm:pt>
    <dgm:pt modelId="{335886E0-F24A-48EB-A384-447AB8DDF6CB}">
      <dgm:prSet>
        <dgm:style>
          <a:lnRef idx="0">
            <a:schemeClr val="accent2"/>
          </a:lnRef>
          <a:fillRef idx="3">
            <a:schemeClr val="accent2"/>
          </a:fillRef>
          <a:effectRef idx="3">
            <a:schemeClr val="accent2"/>
          </a:effectRef>
          <a:fontRef idx="minor">
            <a:schemeClr val="lt1"/>
          </a:fontRef>
        </dgm:style>
      </dgm:prSet>
      <dgm:spPr/>
      <dgm:t>
        <a:bodyPr/>
        <a:lstStyle/>
        <a:p>
          <a:r>
            <a:rPr lang="en-US" dirty="0"/>
            <a:t>Class 2 Town Highways</a:t>
          </a:r>
        </a:p>
      </dgm:t>
    </dgm:pt>
    <dgm:pt modelId="{1EC797AF-873F-4B7C-A287-0C4E73D76B7D}" type="parTrans" cxnId="{2D8A55E6-2C76-4B53-BEBC-CA879A0E1969}">
      <dgm:prSet/>
      <dgm:spPr/>
      <dgm:t>
        <a:bodyPr/>
        <a:lstStyle/>
        <a:p>
          <a:endParaRPr lang="en-US"/>
        </a:p>
      </dgm:t>
    </dgm:pt>
    <dgm:pt modelId="{9EB2B141-71BA-4EC9-9D00-1F811B38F66E}" type="sibTrans" cxnId="{2D8A55E6-2C76-4B53-BEBC-CA879A0E1969}">
      <dgm:prSet/>
      <dgm:spPr/>
      <dgm:t>
        <a:bodyPr/>
        <a:lstStyle/>
        <a:p>
          <a:endParaRPr lang="en-US"/>
        </a:p>
      </dgm:t>
    </dgm:pt>
    <dgm:pt modelId="{D48EDE60-7851-411A-8E65-0A49FF6C57C8}">
      <dgm:prSet>
        <dgm:style>
          <a:lnRef idx="0">
            <a:schemeClr val="accent2"/>
          </a:lnRef>
          <a:fillRef idx="3">
            <a:schemeClr val="accent2"/>
          </a:fillRef>
          <a:effectRef idx="3">
            <a:schemeClr val="accent2"/>
          </a:effectRef>
          <a:fontRef idx="minor">
            <a:schemeClr val="lt1"/>
          </a:fontRef>
        </dgm:style>
      </dgm:prSet>
      <dgm:spPr/>
      <dgm:t>
        <a:bodyPr/>
        <a:lstStyle/>
        <a:p>
          <a:r>
            <a:rPr lang="en-US" dirty="0"/>
            <a:t>TH Federal Disasters</a:t>
          </a:r>
        </a:p>
      </dgm:t>
    </dgm:pt>
    <dgm:pt modelId="{43D7DA70-EDBF-4807-9258-2599FB660C05}" type="parTrans" cxnId="{7934CEBD-BCA7-4C27-9309-15A4808E9CFD}">
      <dgm:prSet/>
      <dgm:spPr/>
      <dgm:t>
        <a:bodyPr/>
        <a:lstStyle/>
        <a:p>
          <a:endParaRPr lang="en-US"/>
        </a:p>
      </dgm:t>
    </dgm:pt>
    <dgm:pt modelId="{C56BEC5D-B433-4C9F-8954-A24FC708A4E8}" type="sibTrans" cxnId="{7934CEBD-BCA7-4C27-9309-15A4808E9CFD}">
      <dgm:prSet/>
      <dgm:spPr/>
      <dgm:t>
        <a:bodyPr/>
        <a:lstStyle/>
        <a:p>
          <a:endParaRPr lang="en-US"/>
        </a:p>
      </dgm:t>
    </dgm:pt>
    <dgm:pt modelId="{D88FF6A4-E10F-4C69-9D68-40C1595ED8BB}">
      <dgm:prSet>
        <dgm:style>
          <a:lnRef idx="0">
            <a:schemeClr val="accent2"/>
          </a:lnRef>
          <a:fillRef idx="3">
            <a:schemeClr val="accent2"/>
          </a:fillRef>
          <a:effectRef idx="3">
            <a:schemeClr val="accent2"/>
          </a:effectRef>
          <a:fontRef idx="minor">
            <a:schemeClr val="lt1"/>
          </a:fontRef>
        </dgm:style>
      </dgm:prSet>
      <dgm:spPr/>
      <dgm:t>
        <a:bodyPr/>
        <a:lstStyle/>
        <a:p>
          <a:r>
            <a:rPr lang="en-US" dirty="0"/>
            <a:t>TH Non-Fed Disasters</a:t>
          </a:r>
        </a:p>
      </dgm:t>
    </dgm:pt>
    <dgm:pt modelId="{E03686F4-26D2-47BD-A2B3-10BE51207595}" type="parTrans" cxnId="{154318E4-401C-49F5-A377-D2686AFD6BEC}">
      <dgm:prSet/>
      <dgm:spPr/>
      <dgm:t>
        <a:bodyPr/>
        <a:lstStyle/>
        <a:p>
          <a:endParaRPr lang="en-US"/>
        </a:p>
      </dgm:t>
    </dgm:pt>
    <dgm:pt modelId="{C7186868-4B40-492D-80E8-6D6B00184D6C}" type="sibTrans" cxnId="{154318E4-401C-49F5-A377-D2686AFD6BEC}">
      <dgm:prSet/>
      <dgm:spPr/>
      <dgm:t>
        <a:bodyPr/>
        <a:lstStyle/>
        <a:p>
          <a:endParaRPr lang="en-US"/>
        </a:p>
      </dgm:t>
    </dgm:pt>
    <dgm:pt modelId="{C73E6312-7C9E-44C5-81BB-6C72F9FF1714}" type="pres">
      <dgm:prSet presAssocID="{FDD67C75-D884-4025-8861-3827BEBA18D5}" presName="diagram" presStyleCnt="0">
        <dgm:presLayoutVars>
          <dgm:dir/>
          <dgm:resizeHandles val="exact"/>
        </dgm:presLayoutVars>
      </dgm:prSet>
      <dgm:spPr/>
    </dgm:pt>
    <dgm:pt modelId="{9776CC46-CCB9-419A-A190-C5AA68882760}" type="pres">
      <dgm:prSet presAssocID="{41E26894-D4E9-4159-8923-8E5396FC8A7A}" presName="node" presStyleLbl="node1" presStyleIdx="0" presStyleCnt="8">
        <dgm:presLayoutVars>
          <dgm:bulletEnabled val="1"/>
        </dgm:presLayoutVars>
      </dgm:prSet>
      <dgm:spPr/>
    </dgm:pt>
    <dgm:pt modelId="{63ADB4B5-0D6F-4B8C-9702-5A0A469CDB07}" type="pres">
      <dgm:prSet presAssocID="{056BAB7D-9AFE-44DB-A741-3BC311EACB9B}" presName="sibTrans" presStyleCnt="0"/>
      <dgm:spPr/>
    </dgm:pt>
    <dgm:pt modelId="{2793729D-BFDC-4618-BDBA-A74822BFBFA3}" type="pres">
      <dgm:prSet presAssocID="{DB3F5F97-F935-43D5-BDAC-45E6988CFC75}" presName="node" presStyleLbl="node1" presStyleIdx="1" presStyleCnt="8">
        <dgm:presLayoutVars>
          <dgm:bulletEnabled val="1"/>
        </dgm:presLayoutVars>
      </dgm:prSet>
      <dgm:spPr/>
    </dgm:pt>
    <dgm:pt modelId="{2D182F49-A717-4FD8-914B-59B76785F896}" type="pres">
      <dgm:prSet presAssocID="{9607260B-B6E2-4D6B-A39D-FB6A724264C3}" presName="sibTrans" presStyleCnt="0"/>
      <dgm:spPr/>
    </dgm:pt>
    <dgm:pt modelId="{9E264D34-BF91-4EA4-AAF8-8176521EF871}" type="pres">
      <dgm:prSet presAssocID="{674DCAE7-0978-4888-B125-792050916CAB}" presName="node" presStyleLbl="node1" presStyleIdx="2" presStyleCnt="8">
        <dgm:presLayoutVars>
          <dgm:bulletEnabled val="1"/>
        </dgm:presLayoutVars>
      </dgm:prSet>
      <dgm:spPr/>
    </dgm:pt>
    <dgm:pt modelId="{B8F081AC-0BEA-4D97-A1C4-69DD55658DD0}" type="pres">
      <dgm:prSet presAssocID="{D7C3B9BC-2AE5-4F93-9766-E74F26E8AFB3}" presName="sibTrans" presStyleCnt="0"/>
      <dgm:spPr/>
    </dgm:pt>
    <dgm:pt modelId="{3F544433-002F-43E4-9BE7-5CE0D658B6BC}" type="pres">
      <dgm:prSet presAssocID="{C25E3F42-EDFA-46E8-B2A1-26ABA0C4E9B3}" presName="node" presStyleLbl="node1" presStyleIdx="3" presStyleCnt="8">
        <dgm:presLayoutVars>
          <dgm:bulletEnabled val="1"/>
        </dgm:presLayoutVars>
      </dgm:prSet>
      <dgm:spPr/>
    </dgm:pt>
    <dgm:pt modelId="{3841025D-F8AE-47BF-8C31-A97969284F5F}" type="pres">
      <dgm:prSet presAssocID="{CBB61363-3E9D-429B-AE4E-94D482185D0C}" presName="sibTrans" presStyleCnt="0"/>
      <dgm:spPr/>
    </dgm:pt>
    <dgm:pt modelId="{E3EE2470-DAEC-41FC-915B-442251CE3C5E}" type="pres">
      <dgm:prSet presAssocID="{C0F6F491-7D46-49F6-9221-94B61CEF1FEF}" presName="node" presStyleLbl="node1" presStyleIdx="4" presStyleCnt="8">
        <dgm:presLayoutVars>
          <dgm:bulletEnabled val="1"/>
        </dgm:presLayoutVars>
      </dgm:prSet>
      <dgm:spPr/>
    </dgm:pt>
    <dgm:pt modelId="{C5D1612C-BBD5-4CBA-A6B3-5966B189F67E}" type="pres">
      <dgm:prSet presAssocID="{1C1847AF-C27C-4647-B316-3C4FD9CF3E59}" presName="sibTrans" presStyleCnt="0"/>
      <dgm:spPr/>
    </dgm:pt>
    <dgm:pt modelId="{174D1D72-C246-405D-9472-793F6F3877EC}" type="pres">
      <dgm:prSet presAssocID="{335886E0-F24A-48EB-A384-447AB8DDF6CB}" presName="node" presStyleLbl="node1" presStyleIdx="5" presStyleCnt="8">
        <dgm:presLayoutVars>
          <dgm:bulletEnabled val="1"/>
        </dgm:presLayoutVars>
      </dgm:prSet>
      <dgm:spPr/>
    </dgm:pt>
    <dgm:pt modelId="{EE49CD80-B42B-4AC3-A189-50BEF569E663}" type="pres">
      <dgm:prSet presAssocID="{9EB2B141-71BA-4EC9-9D00-1F811B38F66E}" presName="sibTrans" presStyleCnt="0"/>
      <dgm:spPr/>
    </dgm:pt>
    <dgm:pt modelId="{9E17D206-CA1C-42E0-9378-E62A24DDBF7B}" type="pres">
      <dgm:prSet presAssocID="{D48EDE60-7851-411A-8E65-0A49FF6C57C8}" presName="node" presStyleLbl="node1" presStyleIdx="6" presStyleCnt="8">
        <dgm:presLayoutVars>
          <dgm:bulletEnabled val="1"/>
        </dgm:presLayoutVars>
      </dgm:prSet>
      <dgm:spPr/>
    </dgm:pt>
    <dgm:pt modelId="{37E014DD-9673-4688-8EB0-5E7AA88331FD}" type="pres">
      <dgm:prSet presAssocID="{C56BEC5D-B433-4C9F-8954-A24FC708A4E8}" presName="sibTrans" presStyleCnt="0"/>
      <dgm:spPr/>
    </dgm:pt>
    <dgm:pt modelId="{ECA12B91-DA18-49E4-A860-5E3638626169}" type="pres">
      <dgm:prSet presAssocID="{D88FF6A4-E10F-4C69-9D68-40C1595ED8BB}" presName="node" presStyleLbl="node1" presStyleIdx="7" presStyleCnt="8">
        <dgm:presLayoutVars>
          <dgm:bulletEnabled val="1"/>
        </dgm:presLayoutVars>
      </dgm:prSet>
      <dgm:spPr/>
    </dgm:pt>
  </dgm:ptLst>
  <dgm:cxnLst>
    <dgm:cxn modelId="{2ACF8C00-9FEB-41F4-B973-EC783EC83905}" srcId="{FDD67C75-D884-4025-8861-3827BEBA18D5}" destId="{674DCAE7-0978-4888-B125-792050916CAB}" srcOrd="2" destOrd="0" parTransId="{763344BC-7203-4448-8101-C17F98F0B220}" sibTransId="{D7C3B9BC-2AE5-4F93-9766-E74F26E8AFB3}"/>
    <dgm:cxn modelId="{44CB6C0B-0CDA-431E-9A02-D99BCAE38D8D}" type="presOf" srcId="{C0F6F491-7D46-49F6-9221-94B61CEF1FEF}" destId="{E3EE2470-DAEC-41FC-915B-442251CE3C5E}" srcOrd="0" destOrd="0" presId="urn:microsoft.com/office/officeart/2005/8/layout/default"/>
    <dgm:cxn modelId="{CE8B9F1E-39ED-4761-92B4-53CF75579A2C}" type="presOf" srcId="{D48EDE60-7851-411A-8E65-0A49FF6C57C8}" destId="{9E17D206-CA1C-42E0-9378-E62A24DDBF7B}" srcOrd="0" destOrd="0" presId="urn:microsoft.com/office/officeart/2005/8/layout/default"/>
    <dgm:cxn modelId="{F8E57025-0F4D-4466-8456-D79E4096CEDA}" type="presOf" srcId="{C25E3F42-EDFA-46E8-B2A1-26ABA0C4E9B3}" destId="{3F544433-002F-43E4-9BE7-5CE0D658B6BC}" srcOrd="0" destOrd="0" presId="urn:microsoft.com/office/officeart/2005/8/layout/default"/>
    <dgm:cxn modelId="{905B0C3D-35EF-4AFE-B09A-C97835004E0D}" type="presOf" srcId="{335886E0-F24A-48EB-A384-447AB8DDF6CB}" destId="{174D1D72-C246-405D-9472-793F6F3877EC}" srcOrd="0" destOrd="0" presId="urn:microsoft.com/office/officeart/2005/8/layout/default"/>
    <dgm:cxn modelId="{C1BA8B6E-37A8-4792-AFA0-1CDB103B82E1}" type="presOf" srcId="{41E26894-D4E9-4159-8923-8E5396FC8A7A}" destId="{9776CC46-CCB9-419A-A190-C5AA68882760}" srcOrd="0" destOrd="0" presId="urn:microsoft.com/office/officeart/2005/8/layout/default"/>
    <dgm:cxn modelId="{6B890773-31B1-4BB0-8635-AF4B3E7CC3D1}" type="presOf" srcId="{674DCAE7-0978-4888-B125-792050916CAB}" destId="{9E264D34-BF91-4EA4-AAF8-8176521EF871}" srcOrd="0" destOrd="0" presId="urn:microsoft.com/office/officeart/2005/8/layout/default"/>
    <dgm:cxn modelId="{AC5A0D58-FD7E-4242-86BF-9ABAA5243CC2}" srcId="{FDD67C75-D884-4025-8861-3827BEBA18D5}" destId="{41E26894-D4E9-4159-8923-8E5396FC8A7A}" srcOrd="0" destOrd="0" parTransId="{17A59657-F800-47E2-9D90-2B01A2F7A7F1}" sibTransId="{056BAB7D-9AFE-44DB-A741-3BC311EACB9B}"/>
    <dgm:cxn modelId="{FA3D1E80-3B85-4F77-9372-7133D57E54C6}" srcId="{FDD67C75-D884-4025-8861-3827BEBA18D5}" destId="{C25E3F42-EDFA-46E8-B2A1-26ABA0C4E9B3}" srcOrd="3" destOrd="0" parTransId="{1993A770-A43B-4533-B299-1AF588A46B94}" sibTransId="{CBB61363-3E9D-429B-AE4E-94D482185D0C}"/>
    <dgm:cxn modelId="{74537681-66C9-425C-8D0D-4DAB311BCF54}" srcId="{FDD67C75-D884-4025-8861-3827BEBA18D5}" destId="{DB3F5F97-F935-43D5-BDAC-45E6988CFC75}" srcOrd="1" destOrd="0" parTransId="{9044D49C-A0CA-450D-AF1B-90330258F941}" sibTransId="{9607260B-B6E2-4D6B-A39D-FB6A724264C3}"/>
    <dgm:cxn modelId="{FDFFF3AD-E533-452A-801C-3DFC9B7EA11B}" srcId="{FDD67C75-D884-4025-8861-3827BEBA18D5}" destId="{C0F6F491-7D46-49F6-9221-94B61CEF1FEF}" srcOrd="4" destOrd="0" parTransId="{2F0E567C-EC3C-4177-AF1A-8E4D60786704}" sibTransId="{1C1847AF-C27C-4647-B316-3C4FD9CF3E59}"/>
    <dgm:cxn modelId="{7934CEBD-BCA7-4C27-9309-15A4808E9CFD}" srcId="{FDD67C75-D884-4025-8861-3827BEBA18D5}" destId="{D48EDE60-7851-411A-8E65-0A49FF6C57C8}" srcOrd="6" destOrd="0" parTransId="{43D7DA70-EDBF-4807-9258-2599FB660C05}" sibTransId="{C56BEC5D-B433-4C9F-8954-A24FC708A4E8}"/>
    <dgm:cxn modelId="{39B816D2-20B3-47BB-96EE-72B5DEE28597}" type="presOf" srcId="{DB3F5F97-F935-43D5-BDAC-45E6988CFC75}" destId="{2793729D-BFDC-4618-BDBA-A74822BFBFA3}" srcOrd="0" destOrd="0" presId="urn:microsoft.com/office/officeart/2005/8/layout/default"/>
    <dgm:cxn modelId="{F90367E0-D7AD-4836-B844-343508FE8F69}" type="presOf" srcId="{FDD67C75-D884-4025-8861-3827BEBA18D5}" destId="{C73E6312-7C9E-44C5-81BB-6C72F9FF1714}" srcOrd="0" destOrd="0" presId="urn:microsoft.com/office/officeart/2005/8/layout/default"/>
    <dgm:cxn modelId="{154318E4-401C-49F5-A377-D2686AFD6BEC}" srcId="{FDD67C75-D884-4025-8861-3827BEBA18D5}" destId="{D88FF6A4-E10F-4C69-9D68-40C1595ED8BB}" srcOrd="7" destOrd="0" parTransId="{E03686F4-26D2-47BD-A2B3-10BE51207595}" sibTransId="{C7186868-4B40-492D-80E8-6D6B00184D6C}"/>
    <dgm:cxn modelId="{2D8A55E6-2C76-4B53-BEBC-CA879A0E1969}" srcId="{FDD67C75-D884-4025-8861-3827BEBA18D5}" destId="{335886E0-F24A-48EB-A384-447AB8DDF6CB}" srcOrd="5" destOrd="0" parTransId="{1EC797AF-873F-4B7C-A287-0C4E73D76B7D}" sibTransId="{9EB2B141-71BA-4EC9-9D00-1F811B38F66E}"/>
    <dgm:cxn modelId="{E5DEC5EA-BA2A-41E1-AC7A-35AAF4DDCC75}" type="presOf" srcId="{D88FF6A4-E10F-4C69-9D68-40C1595ED8BB}" destId="{ECA12B91-DA18-49E4-A860-5E3638626169}" srcOrd="0" destOrd="0" presId="urn:microsoft.com/office/officeart/2005/8/layout/default"/>
    <dgm:cxn modelId="{0025E46D-BDD4-4846-864D-196C755A9DC2}" type="presParOf" srcId="{C73E6312-7C9E-44C5-81BB-6C72F9FF1714}" destId="{9776CC46-CCB9-419A-A190-C5AA68882760}" srcOrd="0" destOrd="0" presId="urn:microsoft.com/office/officeart/2005/8/layout/default"/>
    <dgm:cxn modelId="{9ED534FF-AA6C-4B7E-B8F5-3FC684118F4C}" type="presParOf" srcId="{C73E6312-7C9E-44C5-81BB-6C72F9FF1714}" destId="{63ADB4B5-0D6F-4B8C-9702-5A0A469CDB07}" srcOrd="1" destOrd="0" presId="urn:microsoft.com/office/officeart/2005/8/layout/default"/>
    <dgm:cxn modelId="{3C35CCC9-BCB0-4D3C-A33F-3BDC0D61F3C1}" type="presParOf" srcId="{C73E6312-7C9E-44C5-81BB-6C72F9FF1714}" destId="{2793729D-BFDC-4618-BDBA-A74822BFBFA3}" srcOrd="2" destOrd="0" presId="urn:microsoft.com/office/officeart/2005/8/layout/default"/>
    <dgm:cxn modelId="{4F7E377D-4F02-4C1C-9AEF-C0D7D6E3C3AF}" type="presParOf" srcId="{C73E6312-7C9E-44C5-81BB-6C72F9FF1714}" destId="{2D182F49-A717-4FD8-914B-59B76785F896}" srcOrd="3" destOrd="0" presId="urn:microsoft.com/office/officeart/2005/8/layout/default"/>
    <dgm:cxn modelId="{AD718155-498E-40DC-8A1D-D7D2AED5FED6}" type="presParOf" srcId="{C73E6312-7C9E-44C5-81BB-6C72F9FF1714}" destId="{9E264D34-BF91-4EA4-AAF8-8176521EF871}" srcOrd="4" destOrd="0" presId="urn:microsoft.com/office/officeart/2005/8/layout/default"/>
    <dgm:cxn modelId="{A4CE6AC0-8B88-45DF-A35C-7B8629CF21D8}" type="presParOf" srcId="{C73E6312-7C9E-44C5-81BB-6C72F9FF1714}" destId="{B8F081AC-0BEA-4D97-A1C4-69DD55658DD0}" srcOrd="5" destOrd="0" presId="urn:microsoft.com/office/officeart/2005/8/layout/default"/>
    <dgm:cxn modelId="{AF6FF974-9E56-47DB-9607-DC6BC0FAB1E5}" type="presParOf" srcId="{C73E6312-7C9E-44C5-81BB-6C72F9FF1714}" destId="{3F544433-002F-43E4-9BE7-5CE0D658B6BC}" srcOrd="6" destOrd="0" presId="urn:microsoft.com/office/officeart/2005/8/layout/default"/>
    <dgm:cxn modelId="{60D3B922-36D3-459C-B915-71DA5C5599B6}" type="presParOf" srcId="{C73E6312-7C9E-44C5-81BB-6C72F9FF1714}" destId="{3841025D-F8AE-47BF-8C31-A97969284F5F}" srcOrd="7" destOrd="0" presId="urn:microsoft.com/office/officeart/2005/8/layout/default"/>
    <dgm:cxn modelId="{3177A751-073C-481E-9C6A-22E6B371F611}" type="presParOf" srcId="{C73E6312-7C9E-44C5-81BB-6C72F9FF1714}" destId="{E3EE2470-DAEC-41FC-915B-442251CE3C5E}" srcOrd="8" destOrd="0" presId="urn:microsoft.com/office/officeart/2005/8/layout/default"/>
    <dgm:cxn modelId="{E831360B-E927-4808-8F04-8DBB86550CA2}" type="presParOf" srcId="{C73E6312-7C9E-44C5-81BB-6C72F9FF1714}" destId="{C5D1612C-BBD5-4CBA-A6B3-5966B189F67E}" srcOrd="9" destOrd="0" presId="urn:microsoft.com/office/officeart/2005/8/layout/default"/>
    <dgm:cxn modelId="{1354D52C-FDF2-47E2-8415-D2BCC6881D6D}" type="presParOf" srcId="{C73E6312-7C9E-44C5-81BB-6C72F9FF1714}" destId="{174D1D72-C246-405D-9472-793F6F3877EC}" srcOrd="10" destOrd="0" presId="urn:microsoft.com/office/officeart/2005/8/layout/default"/>
    <dgm:cxn modelId="{35C408C3-AA0F-4F7F-9E17-0FA97ED0423E}" type="presParOf" srcId="{C73E6312-7C9E-44C5-81BB-6C72F9FF1714}" destId="{EE49CD80-B42B-4AC3-A189-50BEF569E663}" srcOrd="11" destOrd="0" presId="urn:microsoft.com/office/officeart/2005/8/layout/default"/>
    <dgm:cxn modelId="{832063AF-67D7-4D4E-A739-62533094AC29}" type="presParOf" srcId="{C73E6312-7C9E-44C5-81BB-6C72F9FF1714}" destId="{9E17D206-CA1C-42E0-9378-E62A24DDBF7B}" srcOrd="12" destOrd="0" presId="urn:microsoft.com/office/officeart/2005/8/layout/default"/>
    <dgm:cxn modelId="{1AE23D82-F1B6-4B26-8023-19084DAF7B5B}" type="presParOf" srcId="{C73E6312-7C9E-44C5-81BB-6C72F9FF1714}" destId="{37E014DD-9673-4688-8EB0-5E7AA88331FD}" srcOrd="13" destOrd="0" presId="urn:microsoft.com/office/officeart/2005/8/layout/default"/>
    <dgm:cxn modelId="{1EFC7702-E0F8-46FC-8FCE-A39BA69F638F}" type="presParOf" srcId="{C73E6312-7C9E-44C5-81BB-6C72F9FF1714}" destId="{ECA12B91-DA18-49E4-A860-5E3638626169}"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6CC46-CCB9-419A-A190-C5AA68882760}">
      <dsp:nvSpPr>
        <dsp:cNvPr id="0" name=""/>
        <dsp:cNvSpPr/>
      </dsp:nvSpPr>
      <dsp:spPr>
        <a:xfrm>
          <a:off x="2724" y="651964"/>
          <a:ext cx="2161719" cy="1297031"/>
        </a:xfrm>
        <a:prstGeom prst="rect">
          <a:avLst/>
        </a:prstGeom>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2"/>
        </a:lnRef>
        <a:fillRef idx="3">
          <a:schemeClr val="accent2"/>
        </a:fillRef>
        <a:effectRef idx="3">
          <a:schemeClr val="accent2"/>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Bike and Pedestrian Facilities</a:t>
          </a:r>
        </a:p>
      </dsp:txBody>
      <dsp:txXfrm>
        <a:off x="2724" y="651964"/>
        <a:ext cx="2161719" cy="1297031"/>
      </dsp:txXfrm>
    </dsp:sp>
    <dsp:sp modelId="{2793729D-BFDC-4618-BDBA-A74822BFBFA3}">
      <dsp:nvSpPr>
        <dsp:cNvPr id="0" name=""/>
        <dsp:cNvSpPr/>
      </dsp:nvSpPr>
      <dsp:spPr>
        <a:xfrm>
          <a:off x="2380616" y="651964"/>
          <a:ext cx="2161719" cy="1297031"/>
        </a:xfrm>
        <a:prstGeom prst="rect">
          <a:avLst/>
        </a:prstGeom>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2"/>
        </a:lnRef>
        <a:fillRef idx="3">
          <a:schemeClr val="accent2"/>
        </a:fillRef>
        <a:effectRef idx="3">
          <a:schemeClr val="accent2"/>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Transportation Alternatives Program </a:t>
          </a:r>
        </a:p>
      </dsp:txBody>
      <dsp:txXfrm>
        <a:off x="2380616" y="651964"/>
        <a:ext cx="2161719" cy="1297031"/>
      </dsp:txXfrm>
    </dsp:sp>
    <dsp:sp modelId="{9E264D34-BF91-4EA4-AAF8-8176521EF871}">
      <dsp:nvSpPr>
        <dsp:cNvPr id="0" name=""/>
        <dsp:cNvSpPr/>
      </dsp:nvSpPr>
      <dsp:spPr>
        <a:xfrm>
          <a:off x="4758508" y="651964"/>
          <a:ext cx="2161719" cy="1297031"/>
        </a:xfrm>
        <a:prstGeom prst="rect">
          <a:avLst/>
        </a:prstGeom>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2"/>
        </a:lnRef>
        <a:fillRef idx="3">
          <a:schemeClr val="accent2"/>
        </a:fillRef>
        <a:effectRef idx="3">
          <a:schemeClr val="accent2"/>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Better Roads</a:t>
          </a:r>
        </a:p>
      </dsp:txBody>
      <dsp:txXfrm>
        <a:off x="4758508" y="651964"/>
        <a:ext cx="2161719" cy="1297031"/>
      </dsp:txXfrm>
    </dsp:sp>
    <dsp:sp modelId="{3F544433-002F-43E4-9BE7-5CE0D658B6BC}">
      <dsp:nvSpPr>
        <dsp:cNvPr id="0" name=""/>
        <dsp:cNvSpPr/>
      </dsp:nvSpPr>
      <dsp:spPr>
        <a:xfrm>
          <a:off x="7136400" y="651964"/>
          <a:ext cx="2161719" cy="1297031"/>
        </a:xfrm>
        <a:prstGeom prst="rect">
          <a:avLst/>
        </a:prstGeom>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2"/>
        </a:lnRef>
        <a:fillRef idx="3">
          <a:schemeClr val="accent2"/>
        </a:fillRef>
        <a:effectRef idx="3">
          <a:schemeClr val="accent2"/>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Municipal Mitigation Grants</a:t>
          </a:r>
        </a:p>
      </dsp:txBody>
      <dsp:txXfrm>
        <a:off x="7136400" y="651964"/>
        <a:ext cx="2161719" cy="1297031"/>
      </dsp:txXfrm>
    </dsp:sp>
    <dsp:sp modelId="{E3EE2470-DAEC-41FC-915B-442251CE3C5E}">
      <dsp:nvSpPr>
        <dsp:cNvPr id="0" name=""/>
        <dsp:cNvSpPr/>
      </dsp:nvSpPr>
      <dsp:spPr>
        <a:xfrm>
          <a:off x="2724" y="2165168"/>
          <a:ext cx="2161719" cy="1297031"/>
        </a:xfrm>
        <a:prstGeom prst="rect">
          <a:avLst/>
        </a:prstGeom>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2"/>
        </a:lnRef>
        <a:fillRef idx="3">
          <a:schemeClr val="accent2"/>
        </a:fillRef>
        <a:effectRef idx="3">
          <a:schemeClr val="accent2"/>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Town Highway Structures</a:t>
          </a:r>
        </a:p>
      </dsp:txBody>
      <dsp:txXfrm>
        <a:off x="2724" y="2165168"/>
        <a:ext cx="2161719" cy="1297031"/>
      </dsp:txXfrm>
    </dsp:sp>
    <dsp:sp modelId="{174D1D72-C246-405D-9472-793F6F3877EC}">
      <dsp:nvSpPr>
        <dsp:cNvPr id="0" name=""/>
        <dsp:cNvSpPr/>
      </dsp:nvSpPr>
      <dsp:spPr>
        <a:xfrm>
          <a:off x="2380616" y="2165168"/>
          <a:ext cx="2161719" cy="1297031"/>
        </a:xfrm>
        <a:prstGeom prst="rect">
          <a:avLst/>
        </a:prstGeom>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2"/>
        </a:lnRef>
        <a:fillRef idx="3">
          <a:schemeClr val="accent2"/>
        </a:fillRef>
        <a:effectRef idx="3">
          <a:schemeClr val="accent2"/>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Class 2 Town Highways</a:t>
          </a:r>
        </a:p>
      </dsp:txBody>
      <dsp:txXfrm>
        <a:off x="2380616" y="2165168"/>
        <a:ext cx="2161719" cy="1297031"/>
      </dsp:txXfrm>
    </dsp:sp>
    <dsp:sp modelId="{9E17D206-CA1C-42E0-9378-E62A24DDBF7B}">
      <dsp:nvSpPr>
        <dsp:cNvPr id="0" name=""/>
        <dsp:cNvSpPr/>
      </dsp:nvSpPr>
      <dsp:spPr>
        <a:xfrm>
          <a:off x="4758508" y="2165168"/>
          <a:ext cx="2161719" cy="1297031"/>
        </a:xfrm>
        <a:prstGeom prst="rect">
          <a:avLst/>
        </a:prstGeom>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2"/>
        </a:lnRef>
        <a:fillRef idx="3">
          <a:schemeClr val="accent2"/>
        </a:fillRef>
        <a:effectRef idx="3">
          <a:schemeClr val="accent2"/>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TH Federal Disasters</a:t>
          </a:r>
        </a:p>
      </dsp:txBody>
      <dsp:txXfrm>
        <a:off x="4758508" y="2165168"/>
        <a:ext cx="2161719" cy="1297031"/>
      </dsp:txXfrm>
    </dsp:sp>
    <dsp:sp modelId="{ECA12B91-DA18-49E4-A860-5E3638626169}">
      <dsp:nvSpPr>
        <dsp:cNvPr id="0" name=""/>
        <dsp:cNvSpPr/>
      </dsp:nvSpPr>
      <dsp:spPr>
        <a:xfrm>
          <a:off x="7136400" y="2165168"/>
          <a:ext cx="2161719" cy="1297031"/>
        </a:xfrm>
        <a:prstGeom prst="rect">
          <a:avLst/>
        </a:prstGeom>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2"/>
        </a:lnRef>
        <a:fillRef idx="3">
          <a:schemeClr val="accent2"/>
        </a:fillRef>
        <a:effectRef idx="3">
          <a:schemeClr val="accent2"/>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TH Non-Fed Disasters</a:t>
          </a:r>
        </a:p>
      </dsp:txBody>
      <dsp:txXfrm>
        <a:off x="7136400" y="2165168"/>
        <a:ext cx="2161719" cy="1297031"/>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B8E6002-9C6B-4EF2-9BB1-A39CA99BF34B}" type="datetimeFigureOut">
              <a:rPr lang="en-US" smtClean="0"/>
              <a:t>11/24/2020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9E6C180-6C09-41CE-AB0B-F9FECB2C59BD}" type="slidenum">
              <a:rPr lang="en-US" smtClean="0"/>
              <a:t>‹#›</a:t>
            </a:fld>
            <a:endParaRPr lang="en-US"/>
          </a:p>
        </p:txBody>
      </p:sp>
    </p:spTree>
    <p:extLst>
      <p:ext uri="{BB962C8B-B14F-4D97-AF65-F5344CB8AC3E}">
        <p14:creationId xmlns:p14="http://schemas.microsoft.com/office/powerpoint/2010/main" val="2989544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6C180-6C09-41CE-AB0B-F9FECB2C59BD}" type="slidenum">
              <a:rPr lang="en-US" smtClean="0"/>
              <a:t>1</a:t>
            </a:fld>
            <a:endParaRPr lang="en-US"/>
          </a:p>
        </p:txBody>
      </p:sp>
    </p:spTree>
    <p:extLst>
      <p:ext uri="{BB962C8B-B14F-4D97-AF65-F5344CB8AC3E}">
        <p14:creationId xmlns:p14="http://schemas.microsoft.com/office/powerpoint/2010/main" val="2488991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70C0"/>
                </a:solidFill>
              </a:rPr>
              <a:t>These 8 criteria resonate as key components of </a:t>
            </a:r>
            <a:r>
              <a:rPr lang="en-US" sz="1200" dirty="0" err="1">
                <a:solidFill>
                  <a:srgbClr val="0070C0"/>
                </a:solidFill>
              </a:rPr>
              <a:t>VTrans</a:t>
            </a:r>
            <a:r>
              <a:rPr lang="en-US" sz="1200" dirty="0">
                <a:solidFill>
                  <a:srgbClr val="0070C0"/>
                </a:solidFill>
              </a:rPr>
              <a:t>’ current strategic plan and are also themes that have been independently verified, through public and internal outreach, during the early stages of the long range transportation plan development. </a:t>
            </a:r>
          </a:p>
          <a:p>
            <a:endParaRPr lang="en-US" dirty="0"/>
          </a:p>
        </p:txBody>
      </p:sp>
      <p:sp>
        <p:nvSpPr>
          <p:cNvPr id="4" name="Slide Number Placeholder 3"/>
          <p:cNvSpPr>
            <a:spLocks noGrp="1"/>
          </p:cNvSpPr>
          <p:nvPr>
            <p:ph type="sldNum" sz="quarter" idx="10"/>
          </p:nvPr>
        </p:nvSpPr>
        <p:spPr/>
        <p:txBody>
          <a:bodyPr/>
          <a:lstStyle/>
          <a:p>
            <a:fld id="{29E6C180-6C09-41CE-AB0B-F9FECB2C59BD}" type="slidenum">
              <a:rPr lang="en-US" smtClean="0"/>
              <a:t>11</a:t>
            </a:fld>
            <a:endParaRPr lang="en-US"/>
          </a:p>
        </p:txBody>
      </p:sp>
    </p:spTree>
    <p:extLst>
      <p:ext uri="{BB962C8B-B14F-4D97-AF65-F5344CB8AC3E}">
        <p14:creationId xmlns:p14="http://schemas.microsoft.com/office/powerpoint/2010/main" val="2487102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70C0"/>
                </a:solidFill>
              </a:rPr>
              <a:t>These 8 criteria resonate as key components of </a:t>
            </a:r>
            <a:r>
              <a:rPr lang="en-US" sz="1200" dirty="0" err="1">
                <a:solidFill>
                  <a:srgbClr val="0070C0"/>
                </a:solidFill>
              </a:rPr>
              <a:t>VTrans</a:t>
            </a:r>
            <a:r>
              <a:rPr lang="en-US" sz="1200" dirty="0">
                <a:solidFill>
                  <a:srgbClr val="0070C0"/>
                </a:solidFill>
              </a:rPr>
              <a:t>’ current strategic plan and are also themes that have been independently verified, through public and internal outreach, during the early stages of the long range transportation plan development. </a:t>
            </a:r>
          </a:p>
          <a:p>
            <a:endParaRPr lang="en-US" dirty="0"/>
          </a:p>
        </p:txBody>
      </p:sp>
      <p:sp>
        <p:nvSpPr>
          <p:cNvPr id="4" name="Slide Number Placeholder 3"/>
          <p:cNvSpPr>
            <a:spLocks noGrp="1"/>
          </p:cNvSpPr>
          <p:nvPr>
            <p:ph type="sldNum" sz="quarter" idx="10"/>
          </p:nvPr>
        </p:nvSpPr>
        <p:spPr/>
        <p:txBody>
          <a:bodyPr/>
          <a:lstStyle/>
          <a:p>
            <a:fld id="{29E6C180-6C09-41CE-AB0B-F9FECB2C59BD}" type="slidenum">
              <a:rPr lang="en-US" smtClean="0"/>
              <a:t>12</a:t>
            </a:fld>
            <a:endParaRPr lang="en-US"/>
          </a:p>
        </p:txBody>
      </p:sp>
    </p:spTree>
    <p:extLst>
      <p:ext uri="{BB962C8B-B14F-4D97-AF65-F5344CB8AC3E}">
        <p14:creationId xmlns:p14="http://schemas.microsoft.com/office/powerpoint/2010/main" val="609776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1227138"/>
            <a:ext cx="5764212" cy="3243262"/>
          </a:xfrm>
        </p:spPr>
      </p:sp>
      <p:sp>
        <p:nvSpPr>
          <p:cNvPr id="3" name="Notes Placeholder 2"/>
          <p:cNvSpPr>
            <a:spLocks noGrp="1"/>
          </p:cNvSpPr>
          <p:nvPr>
            <p:ph type="body" idx="1"/>
          </p:nvPr>
        </p:nvSpPr>
        <p:spPr/>
        <p:txBody>
          <a:bodyPr/>
          <a:lstStyle/>
          <a:p>
            <a:r>
              <a:rPr lang="en-US" dirty="0"/>
              <a:t>Asset Driven: projects that are developed to improve the condition of transportation assets through preservation, rehabilitation or replacement strategies.</a:t>
            </a:r>
          </a:p>
          <a:p>
            <a:endParaRPr lang="en-US" dirty="0"/>
          </a:p>
          <a:p>
            <a:r>
              <a:rPr lang="en-US" dirty="0"/>
              <a:t>Safety Driven: Infrastructure projects that are needed to improve safety, reduce crashes, and reduce fatalities and serious injuries.</a:t>
            </a:r>
          </a:p>
          <a:p>
            <a:endParaRPr lang="en-US" dirty="0"/>
          </a:p>
          <a:p>
            <a:r>
              <a:rPr lang="en-US" dirty="0"/>
              <a:t>Grants Opportunities: </a:t>
            </a:r>
            <a:r>
              <a:rPr lang="en-US" dirty="0" err="1"/>
              <a:t>VTrans</a:t>
            </a:r>
            <a:r>
              <a:rPr lang="en-US" dirty="0"/>
              <a:t>-sponsored competitive grant opportunities.</a:t>
            </a:r>
          </a:p>
          <a:p>
            <a:endParaRPr lang="en-US" dirty="0"/>
          </a:p>
          <a:p>
            <a:r>
              <a:rPr lang="en-US" dirty="0"/>
              <a:t>Regionally Identified: Transform local and regional needs into transportation projects through consistently applied evaluation processes.</a:t>
            </a:r>
          </a:p>
          <a:p>
            <a:endParaRPr lang="en-US" dirty="0"/>
          </a:p>
          <a:p>
            <a:r>
              <a:rPr lang="en-US" dirty="0"/>
              <a:t>Harmonization: Coordinating and combining asset management, safety and regional needs into a single project.  For example, a corridor management plan may identify one or more needs – that on its own, may not warrant adding it to the capital program – to get added to a programmed project.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307A42-2359-451D-B398-803171619C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2248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Projects that follow the Community Driven Path often start as ideas that are not yet well defined. </a:t>
            </a:r>
          </a:p>
          <a:p>
            <a:endParaRPr lang="en-US" dirty="0"/>
          </a:p>
          <a:p>
            <a:r>
              <a:rPr lang="en-US" dirty="0"/>
              <a:t>At the projects stage….the concept is to identify the future modernization and expansion needs and the amount of budget available to address those needs and then SELECT the projects with the highest transportation value relative to cost.</a:t>
            </a:r>
          </a:p>
          <a:p>
            <a:endParaRPr lang="en-US" dirty="0"/>
          </a:p>
        </p:txBody>
      </p:sp>
      <p:sp>
        <p:nvSpPr>
          <p:cNvPr id="4" name="Slide Number Placeholder 3"/>
          <p:cNvSpPr>
            <a:spLocks noGrp="1"/>
          </p:cNvSpPr>
          <p:nvPr>
            <p:ph type="sldNum" sz="quarter" idx="5"/>
          </p:nvPr>
        </p:nvSpPr>
        <p:spPr/>
        <p:txBody>
          <a:bodyPr/>
          <a:lstStyle/>
          <a:p>
            <a:fld id="{29E6C180-6C09-41CE-AB0B-F9FECB2C59BD}" type="slidenum">
              <a:rPr lang="en-US" smtClean="0"/>
              <a:t>14</a:t>
            </a:fld>
            <a:endParaRPr lang="en-US"/>
          </a:p>
        </p:txBody>
      </p:sp>
    </p:spTree>
    <p:extLst>
      <p:ext uri="{BB962C8B-B14F-4D97-AF65-F5344CB8AC3E}">
        <p14:creationId xmlns:p14="http://schemas.microsoft.com/office/powerpoint/2010/main" val="2558579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457200" rtl="0" eaLnBrk="1" fontAlgn="auto" latinLnBrk="0" hangingPunct="1">
              <a:lnSpc>
                <a:spcPct val="100000"/>
              </a:lnSpc>
              <a:spcBef>
                <a:spcPts val="0"/>
              </a:spcBef>
              <a:spcAft>
                <a:spcPts val="1800"/>
              </a:spcAft>
              <a:buClrTx/>
              <a:buSzTx/>
              <a:tabLst/>
              <a:defRPr/>
            </a:pPr>
            <a:r>
              <a:rPr kumimoji="0" lang="en-US" sz="3600" b="0" i="0" u="none" strike="noStrike" kern="1200" cap="none" spc="0" normalizeH="0" baseline="0" noProof="0" dirty="0">
                <a:ln>
                  <a:noFill/>
                </a:ln>
                <a:solidFill>
                  <a:srgbClr val="000000"/>
                </a:solidFill>
                <a:effectLst/>
                <a:uLnTx/>
                <a:uFillTx/>
                <a:latin typeface="+mn-lt"/>
                <a:ea typeface="+mn-ea"/>
                <a:cs typeface="+mn-cs"/>
              </a:rPr>
              <a:t>In the mid 2000’s, we had more projects than we could deliver, resulting in many unkept promises. Each year, we were constantly delaying projects and as you can imagine, this impacted the credibility of the process.  </a:t>
            </a:r>
          </a:p>
          <a:p>
            <a:pPr marR="0" lvl="0" algn="l" defTabSz="457200" rtl="0" eaLnBrk="1" fontAlgn="auto" latinLnBrk="0" hangingPunct="1">
              <a:lnSpc>
                <a:spcPct val="100000"/>
              </a:lnSpc>
              <a:spcBef>
                <a:spcPts val="0"/>
              </a:spcBef>
              <a:spcAft>
                <a:spcPts val="1800"/>
              </a:spcAft>
              <a:buClrTx/>
              <a:buSzTx/>
              <a:tabLst/>
              <a:defRPr/>
            </a:pPr>
            <a:endParaRPr kumimoji="0" lang="en-US" sz="3600" b="0" i="0" u="none" strike="noStrike" kern="1200" cap="none" spc="0" normalizeH="0" baseline="0" noProof="0" dirty="0">
              <a:ln>
                <a:noFill/>
              </a:ln>
              <a:solidFill>
                <a:srgbClr val="000000"/>
              </a:solidFill>
              <a:effectLst/>
              <a:uLnTx/>
              <a:uFillTx/>
              <a:latin typeface="+mn-lt"/>
              <a:ea typeface="+mn-ea"/>
              <a:cs typeface="+mn-cs"/>
            </a:endParaRPr>
          </a:p>
          <a:p>
            <a:pPr marR="0" lvl="0" algn="l" defTabSz="457200" rtl="0" eaLnBrk="1" fontAlgn="auto" latinLnBrk="0" hangingPunct="1">
              <a:lnSpc>
                <a:spcPct val="100000"/>
              </a:lnSpc>
              <a:spcBef>
                <a:spcPts val="0"/>
              </a:spcBef>
              <a:spcAft>
                <a:spcPts val="1800"/>
              </a:spcAft>
              <a:buClrTx/>
              <a:buSzTx/>
              <a:tabLst/>
              <a:defRPr/>
            </a:pPr>
            <a:r>
              <a:rPr kumimoji="0" lang="en-US" sz="3600" b="0" i="0" u="none" strike="noStrike" kern="1200" cap="none" spc="0" normalizeH="0" baseline="0" noProof="0" dirty="0">
                <a:ln>
                  <a:noFill/>
                </a:ln>
                <a:solidFill>
                  <a:srgbClr val="000000"/>
                </a:solidFill>
                <a:effectLst/>
                <a:uLnTx/>
                <a:uFillTx/>
                <a:latin typeface="+mn-lt"/>
                <a:ea typeface="+mn-ea"/>
                <a:cs typeface="+mn-cs"/>
              </a:rPr>
              <a:t>In 2006, legislation was adopted to establish a project prioritization system to determine which projects were worked on first. This was successful as it established rules and expectations to follow and it allowed us to focus on streamlining and improving our project delivery processes which have been instrumental in establishing an effective asset management program.</a:t>
            </a:r>
          </a:p>
          <a:p>
            <a:pPr marR="0" lvl="0" algn="l" defTabSz="457200" rtl="0" eaLnBrk="1" fontAlgn="auto" latinLnBrk="0" hangingPunct="1">
              <a:lnSpc>
                <a:spcPct val="100000"/>
              </a:lnSpc>
              <a:spcBef>
                <a:spcPts val="0"/>
              </a:spcBef>
              <a:spcAft>
                <a:spcPts val="1800"/>
              </a:spcAft>
              <a:buClrTx/>
              <a:buSzTx/>
              <a:tabLst/>
              <a:defRPr/>
            </a:pPr>
            <a:endParaRPr kumimoji="0" lang="en-US" sz="3600" b="0" i="0" u="none" strike="noStrike" kern="1200" cap="none" spc="0" normalizeH="0" baseline="0" noProof="0" dirty="0">
              <a:ln>
                <a:noFill/>
              </a:ln>
              <a:solidFill>
                <a:srgbClr val="000000"/>
              </a:solidFill>
              <a:effectLst/>
              <a:uLnTx/>
              <a:uFillTx/>
              <a:latin typeface="+mn-lt"/>
              <a:ea typeface="+mn-ea"/>
              <a:cs typeface="+mn-cs"/>
            </a:endParaRPr>
          </a:p>
          <a:p>
            <a:pPr marR="0" lvl="0" algn="l" defTabSz="457200" rtl="0" eaLnBrk="1" fontAlgn="auto" latinLnBrk="0" hangingPunct="1">
              <a:lnSpc>
                <a:spcPct val="100000"/>
              </a:lnSpc>
              <a:spcBef>
                <a:spcPts val="0"/>
              </a:spcBef>
              <a:spcAft>
                <a:spcPts val="1800"/>
              </a:spcAft>
              <a:buClrTx/>
              <a:buSzTx/>
              <a:tabLst/>
              <a:defRPr/>
            </a:pPr>
            <a:r>
              <a:rPr kumimoji="0" lang="en-US" sz="3600" b="0" i="0" u="none" strike="noStrike" kern="1200" cap="none" spc="0" normalizeH="0" baseline="0" noProof="0" dirty="0">
                <a:ln>
                  <a:noFill/>
                </a:ln>
                <a:solidFill>
                  <a:srgbClr val="000000"/>
                </a:solidFill>
                <a:effectLst/>
                <a:uLnTx/>
                <a:uFillTx/>
                <a:latin typeface="+mn-lt"/>
                <a:ea typeface="+mn-ea"/>
                <a:cs typeface="+mn-cs"/>
              </a:rPr>
              <a:t>Our current </a:t>
            </a:r>
            <a:r>
              <a:rPr kumimoji="0" lang="en-US" sz="3200" b="0" i="0" u="none" strike="noStrike" kern="1200" cap="none" spc="0" normalizeH="0" baseline="0" noProof="0" dirty="0">
                <a:ln>
                  <a:noFill/>
                </a:ln>
                <a:solidFill>
                  <a:srgbClr val="000000"/>
                </a:solidFill>
                <a:effectLst/>
                <a:uLnTx/>
                <a:uFillTx/>
                <a:latin typeface="+mn-lt"/>
                <a:ea typeface="+mn-ea"/>
                <a:cs typeface="+mn-cs"/>
              </a:rPr>
              <a:t>process is now about 12 years old. There is an</a:t>
            </a:r>
            <a:r>
              <a:rPr lang="en-US" sz="3200" dirty="0"/>
              <a:t> opportunity within the next 3 to 4 years to accept more community driven projects into the Capital Program. However, currently there is not </a:t>
            </a:r>
            <a:r>
              <a:rPr kumimoji="0" lang="en-US" sz="3200" b="0" i="0" u="none" strike="noStrike" kern="1200" cap="none" spc="0" normalizeH="0" baseline="0" noProof="0" dirty="0">
                <a:ln>
                  <a:noFill/>
                </a:ln>
                <a:solidFill>
                  <a:srgbClr val="000000"/>
                </a:solidFill>
                <a:effectLst/>
                <a:uLnTx/>
                <a:uFillTx/>
                <a:latin typeface="+mn-lt"/>
                <a:ea typeface="+mn-ea"/>
                <a:cs typeface="+mn-cs"/>
              </a:rPr>
              <a:t>a defined process for an RPC/Municipality to get a project on to the Capital Program. </a:t>
            </a:r>
          </a:p>
          <a:p>
            <a:endParaRPr lang="en-US" dirty="0"/>
          </a:p>
          <a:p>
            <a:endParaRPr lang="en-US" dirty="0"/>
          </a:p>
        </p:txBody>
      </p:sp>
      <p:sp>
        <p:nvSpPr>
          <p:cNvPr id="4" name="Slide Number Placeholder 3"/>
          <p:cNvSpPr>
            <a:spLocks noGrp="1"/>
          </p:cNvSpPr>
          <p:nvPr>
            <p:ph type="sldNum" sz="quarter" idx="5"/>
          </p:nvPr>
        </p:nvSpPr>
        <p:spPr/>
        <p:txBody>
          <a:bodyPr/>
          <a:lstStyle/>
          <a:p>
            <a:fld id="{29E6C180-6C09-41CE-AB0B-F9FECB2C59BD}" type="slidenum">
              <a:rPr lang="en-US" smtClean="0"/>
              <a:t>2</a:t>
            </a:fld>
            <a:endParaRPr lang="en-US"/>
          </a:p>
        </p:txBody>
      </p:sp>
    </p:spTree>
    <p:extLst>
      <p:ext uri="{BB962C8B-B14F-4D97-AF65-F5344CB8AC3E}">
        <p14:creationId xmlns:p14="http://schemas.microsoft.com/office/powerpoint/2010/main" val="4051555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slide represents a snapshot of a few of the key transportation programs that we currently prioritize, we also prioritize for bike/ped programs, park-n-rides, aviation, rail, transit, etc.</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RPC is given 20 pts to prioritize and they each do it differently. </a:t>
            </a:r>
            <a:endParaRPr lang="en-US" dirty="0"/>
          </a:p>
        </p:txBody>
      </p:sp>
      <p:sp>
        <p:nvSpPr>
          <p:cNvPr id="4" name="Slide Number Placeholder 3"/>
          <p:cNvSpPr>
            <a:spLocks noGrp="1"/>
          </p:cNvSpPr>
          <p:nvPr>
            <p:ph type="sldNum" sz="quarter" idx="5"/>
          </p:nvPr>
        </p:nvSpPr>
        <p:spPr/>
        <p:txBody>
          <a:bodyPr/>
          <a:lstStyle/>
          <a:p>
            <a:fld id="{29E6C180-6C09-41CE-AB0B-F9FECB2C59BD}" type="slidenum">
              <a:rPr lang="en-US" smtClean="0"/>
              <a:t>4</a:t>
            </a:fld>
            <a:endParaRPr lang="en-US"/>
          </a:p>
        </p:txBody>
      </p:sp>
    </p:spTree>
    <p:extLst>
      <p:ext uri="{BB962C8B-B14F-4D97-AF65-F5344CB8AC3E}">
        <p14:creationId xmlns:p14="http://schemas.microsoft.com/office/powerpoint/2010/main" val="561701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6C180-6C09-41CE-AB0B-F9FECB2C59BD}" type="slidenum">
              <a:rPr lang="en-US" smtClean="0"/>
              <a:t>5</a:t>
            </a:fld>
            <a:endParaRPr lang="en-US"/>
          </a:p>
        </p:txBody>
      </p:sp>
    </p:spTree>
    <p:extLst>
      <p:ext uri="{BB962C8B-B14F-4D97-AF65-F5344CB8AC3E}">
        <p14:creationId xmlns:p14="http://schemas.microsoft.com/office/powerpoint/2010/main" val="2244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29E6C180-6C09-41CE-AB0B-F9FECB2C59BD}" type="slidenum">
              <a:rPr lang="en-US" smtClean="0"/>
              <a:t>6</a:t>
            </a:fld>
            <a:endParaRPr lang="en-US"/>
          </a:p>
        </p:txBody>
      </p:sp>
    </p:spTree>
    <p:extLst>
      <p:ext uri="{BB962C8B-B14F-4D97-AF65-F5344CB8AC3E}">
        <p14:creationId xmlns:p14="http://schemas.microsoft.com/office/powerpoint/2010/main" val="4170798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27138"/>
            <a:ext cx="5765800" cy="32432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307A42-2359-451D-B398-803171619C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3089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70C0"/>
                </a:solidFill>
              </a:rPr>
              <a:t>The workshops were attended by a diverse group of stakeholders representing the five modes. These 8 criteria resonated with the attendees and were also recognized as key components of VTrans’ current strategic plan and are also themes that have been independently verified, through public and internal outreach, during the early stages of the long range transportation plan development.  Stakeholders helped to determine the initial weighting of the evaluation criteria. </a:t>
            </a:r>
          </a:p>
          <a:p>
            <a:endParaRPr lang="en-US" dirty="0"/>
          </a:p>
        </p:txBody>
      </p:sp>
      <p:sp>
        <p:nvSpPr>
          <p:cNvPr id="4" name="Slide Number Placeholder 3"/>
          <p:cNvSpPr>
            <a:spLocks noGrp="1"/>
          </p:cNvSpPr>
          <p:nvPr>
            <p:ph type="sldNum" sz="quarter" idx="10"/>
          </p:nvPr>
        </p:nvSpPr>
        <p:spPr/>
        <p:txBody>
          <a:bodyPr/>
          <a:lstStyle/>
          <a:p>
            <a:fld id="{29E6C180-6C09-41CE-AB0B-F9FECB2C59BD}" type="slidenum">
              <a:rPr lang="en-US" smtClean="0"/>
              <a:t>8</a:t>
            </a:fld>
            <a:endParaRPr lang="en-US"/>
          </a:p>
        </p:txBody>
      </p:sp>
    </p:spTree>
    <p:extLst>
      <p:ext uri="{BB962C8B-B14F-4D97-AF65-F5344CB8AC3E}">
        <p14:creationId xmlns:p14="http://schemas.microsoft.com/office/powerpoint/2010/main" val="4000919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6C180-6C09-41CE-AB0B-F9FECB2C59BD}" type="slidenum">
              <a:rPr lang="en-US" smtClean="0"/>
              <a:t>9</a:t>
            </a:fld>
            <a:endParaRPr lang="en-US"/>
          </a:p>
        </p:txBody>
      </p:sp>
    </p:spTree>
    <p:extLst>
      <p:ext uri="{BB962C8B-B14F-4D97-AF65-F5344CB8AC3E}">
        <p14:creationId xmlns:p14="http://schemas.microsoft.com/office/powerpoint/2010/main" val="2725547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70C0"/>
                </a:solidFill>
              </a:rPr>
              <a:t>These 8 criteria resonate as key components of </a:t>
            </a:r>
            <a:r>
              <a:rPr lang="en-US" sz="1200" dirty="0" err="1">
                <a:solidFill>
                  <a:srgbClr val="0070C0"/>
                </a:solidFill>
              </a:rPr>
              <a:t>VTrans</a:t>
            </a:r>
            <a:r>
              <a:rPr lang="en-US" sz="1200" dirty="0">
                <a:solidFill>
                  <a:srgbClr val="0070C0"/>
                </a:solidFill>
              </a:rPr>
              <a:t>’ current strategic plan and are also themes that have been independently verified, through public and internal outreach, during the early stages of the long range transportation plan development. </a:t>
            </a:r>
          </a:p>
          <a:p>
            <a:endParaRPr lang="en-US" dirty="0"/>
          </a:p>
        </p:txBody>
      </p:sp>
      <p:sp>
        <p:nvSpPr>
          <p:cNvPr id="4" name="Slide Number Placeholder 3"/>
          <p:cNvSpPr>
            <a:spLocks noGrp="1"/>
          </p:cNvSpPr>
          <p:nvPr>
            <p:ph type="sldNum" sz="quarter" idx="10"/>
          </p:nvPr>
        </p:nvSpPr>
        <p:spPr/>
        <p:txBody>
          <a:bodyPr/>
          <a:lstStyle/>
          <a:p>
            <a:fld id="{29E6C180-6C09-41CE-AB0B-F9FECB2C59BD}" type="slidenum">
              <a:rPr lang="en-US" smtClean="0"/>
              <a:t>10</a:t>
            </a:fld>
            <a:endParaRPr lang="en-US"/>
          </a:p>
        </p:txBody>
      </p:sp>
    </p:spTree>
    <p:extLst>
      <p:ext uri="{BB962C8B-B14F-4D97-AF65-F5344CB8AC3E}">
        <p14:creationId xmlns:p14="http://schemas.microsoft.com/office/powerpoint/2010/main" val="16824928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87C813-A2FF-46A1-A1EC-90C4625CA70F}" type="datetime1">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3D726-1C29-4BEC-9762-DD1A38FDFBC1}"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5623" y="6065191"/>
            <a:ext cx="2005658" cy="759719"/>
          </a:xfrm>
          <a:prstGeom prst="rect">
            <a:avLst/>
          </a:prstGeom>
        </p:spPr>
      </p:pic>
    </p:spTree>
    <p:extLst>
      <p:ext uri="{BB962C8B-B14F-4D97-AF65-F5344CB8AC3E}">
        <p14:creationId xmlns:p14="http://schemas.microsoft.com/office/powerpoint/2010/main" val="218695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FCD940-E278-4506-887C-4998BB16F7C9}" type="datetime1">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3D726-1C29-4BEC-9762-DD1A38FDFBC1}" type="slidenum">
              <a:rPr lang="en-US" smtClean="0"/>
              <a:t>‹#›</a:t>
            </a:fld>
            <a:endParaRPr lang="en-US"/>
          </a:p>
        </p:txBody>
      </p:sp>
    </p:spTree>
    <p:extLst>
      <p:ext uri="{BB962C8B-B14F-4D97-AF65-F5344CB8AC3E}">
        <p14:creationId xmlns:p14="http://schemas.microsoft.com/office/powerpoint/2010/main" val="620651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BA20E3-C97E-4E38-93C1-6606CAF9DDA8}" type="datetime1">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3D726-1C29-4BEC-9762-DD1A38FDFBC1}" type="slidenum">
              <a:rPr lang="en-US" smtClean="0"/>
              <a:t>‹#›</a:t>
            </a:fld>
            <a:endParaRPr lang="en-US"/>
          </a:p>
        </p:txBody>
      </p:sp>
    </p:spTree>
    <p:extLst>
      <p:ext uri="{BB962C8B-B14F-4D97-AF65-F5344CB8AC3E}">
        <p14:creationId xmlns:p14="http://schemas.microsoft.com/office/powerpoint/2010/main" val="3234549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icture and No Content 1">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p:cNvSpPr>
          <p:nvPr>
            <p:ph type="pic" idx="1"/>
          </p:nvPr>
        </p:nvSpPr>
        <p:spPr>
          <a:xfrm>
            <a:off x="1202919" y="1578279"/>
            <a:ext cx="9784080" cy="4378021"/>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937105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4232" y="3425370"/>
            <a:ext cx="12192000" cy="3432630"/>
          </a:xfrm>
          <a:prstGeom prst="rect">
            <a:avLst/>
          </a:prstGeom>
          <a:solidFill>
            <a:srgbClr val="D7E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17367C"/>
              </a:solidFill>
            </a:endParaRPr>
          </a:p>
        </p:txBody>
      </p:sp>
      <p:sp>
        <p:nvSpPr>
          <p:cNvPr id="34" name="Rectangle 33"/>
          <p:cNvSpPr/>
          <p:nvPr/>
        </p:nvSpPr>
        <p:spPr>
          <a:xfrm>
            <a:off x="2" y="0"/>
            <a:ext cx="12187767" cy="3277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6" name="Title 1"/>
          <p:cNvSpPr>
            <a:spLocks noGrp="1"/>
          </p:cNvSpPr>
          <p:nvPr>
            <p:ph type="ctrTitle"/>
          </p:nvPr>
        </p:nvSpPr>
        <p:spPr>
          <a:xfrm>
            <a:off x="584200" y="3286125"/>
            <a:ext cx="10083800" cy="1385888"/>
          </a:xfrm>
        </p:spPr>
        <p:txBody>
          <a:bodyPr anchor="b"/>
          <a:lstStyle>
            <a:lvl1pPr algn="l">
              <a:defRPr sz="4500">
                <a:solidFill>
                  <a:srgbClr val="17367C"/>
                </a:solidFill>
              </a:defRPr>
            </a:lvl1pPr>
          </a:lstStyle>
          <a:p>
            <a:r>
              <a:rPr lang="en-US" dirty="0"/>
              <a:t>Click to edit Master title style</a:t>
            </a:r>
          </a:p>
        </p:txBody>
      </p:sp>
      <p:sp>
        <p:nvSpPr>
          <p:cNvPr id="17" name="Subtitle 2"/>
          <p:cNvSpPr>
            <a:spLocks noGrp="1"/>
          </p:cNvSpPr>
          <p:nvPr>
            <p:ph type="subTitle" idx="1"/>
          </p:nvPr>
        </p:nvSpPr>
        <p:spPr>
          <a:xfrm>
            <a:off x="584200" y="4672013"/>
            <a:ext cx="9144000" cy="400050"/>
          </a:xfrm>
        </p:spPr>
        <p:txBody>
          <a:bodyPr>
            <a:noAutofit/>
          </a:bodyPr>
          <a:lstStyle>
            <a:lvl1pPr marL="0" indent="0" algn="l">
              <a:buNone/>
              <a:defRPr sz="2400" b="0" i="1">
                <a:solidFill>
                  <a:srgbClr val="17367C"/>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8" name="Text Placeholder 7"/>
          <p:cNvSpPr>
            <a:spLocks noGrp="1"/>
          </p:cNvSpPr>
          <p:nvPr>
            <p:ph type="body" sz="quarter" idx="11" hasCustomPrompt="1"/>
          </p:nvPr>
        </p:nvSpPr>
        <p:spPr>
          <a:xfrm>
            <a:off x="584201" y="5461121"/>
            <a:ext cx="5139267" cy="751946"/>
          </a:xfrm>
        </p:spPr>
        <p:txBody>
          <a:bodyPr>
            <a:noAutofit/>
          </a:bodyPr>
          <a:lstStyle>
            <a:lvl1pPr marL="0" indent="0">
              <a:buNone/>
              <a:defRPr sz="1800" b="0" i="1">
                <a:solidFill>
                  <a:srgbClr val="17367C"/>
                </a:solidFill>
              </a:defRPr>
            </a:lvl1pPr>
          </a:lstStyle>
          <a:p>
            <a:pPr lvl="0"/>
            <a:r>
              <a:rPr lang="en-US" dirty="0"/>
              <a:t>Client name</a:t>
            </a:r>
          </a:p>
        </p:txBody>
      </p:sp>
      <p:sp>
        <p:nvSpPr>
          <p:cNvPr id="19" name="Text Placeholder 7"/>
          <p:cNvSpPr>
            <a:spLocks noGrp="1"/>
          </p:cNvSpPr>
          <p:nvPr>
            <p:ph type="body" sz="quarter" idx="13" hasCustomPrompt="1"/>
          </p:nvPr>
        </p:nvSpPr>
        <p:spPr>
          <a:xfrm>
            <a:off x="5870224" y="5473580"/>
            <a:ext cx="5305777" cy="739487"/>
          </a:xfrm>
        </p:spPr>
        <p:txBody>
          <a:bodyPr>
            <a:noAutofit/>
          </a:bodyPr>
          <a:lstStyle>
            <a:lvl1pPr marL="0" indent="0">
              <a:buNone/>
              <a:defRPr sz="1800" b="0" i="1">
                <a:solidFill>
                  <a:srgbClr val="17367C"/>
                </a:solidFill>
              </a:defRPr>
            </a:lvl1pPr>
          </a:lstStyle>
          <a:p>
            <a:pPr lvl="0"/>
            <a:r>
              <a:rPr lang="en-US" dirty="0"/>
              <a:t>Presenters name</a:t>
            </a:r>
          </a:p>
        </p:txBody>
      </p:sp>
      <p:sp>
        <p:nvSpPr>
          <p:cNvPr id="21" name="TextBox 20"/>
          <p:cNvSpPr txBox="1"/>
          <p:nvPr/>
        </p:nvSpPr>
        <p:spPr>
          <a:xfrm>
            <a:off x="584200" y="5168586"/>
            <a:ext cx="1957392" cy="307777"/>
          </a:xfrm>
          <a:prstGeom prst="rect">
            <a:avLst/>
          </a:prstGeom>
          <a:noFill/>
        </p:spPr>
        <p:txBody>
          <a:bodyPr wrap="square" rtlCol="0">
            <a:spAutoFit/>
          </a:bodyPr>
          <a:lstStyle/>
          <a:p>
            <a:r>
              <a:rPr lang="en-US" sz="1400" b="1" i="1" dirty="0">
                <a:solidFill>
                  <a:srgbClr val="0D950D"/>
                </a:solidFill>
              </a:rPr>
              <a:t>presented to</a:t>
            </a:r>
          </a:p>
        </p:txBody>
      </p:sp>
      <p:sp>
        <p:nvSpPr>
          <p:cNvPr id="22" name="TextBox 21"/>
          <p:cNvSpPr txBox="1"/>
          <p:nvPr/>
        </p:nvSpPr>
        <p:spPr>
          <a:xfrm>
            <a:off x="5870223" y="5169433"/>
            <a:ext cx="2169160" cy="307777"/>
          </a:xfrm>
          <a:prstGeom prst="rect">
            <a:avLst/>
          </a:prstGeom>
          <a:noFill/>
        </p:spPr>
        <p:txBody>
          <a:bodyPr wrap="square" rtlCol="0">
            <a:spAutoFit/>
          </a:bodyPr>
          <a:lstStyle/>
          <a:p>
            <a:r>
              <a:rPr lang="en-US" sz="1400" b="1" i="1" dirty="0">
                <a:solidFill>
                  <a:srgbClr val="0D950D"/>
                </a:solidFill>
              </a:rPr>
              <a:t>presented by</a:t>
            </a:r>
          </a:p>
        </p:txBody>
      </p:sp>
      <p:sp>
        <p:nvSpPr>
          <p:cNvPr id="23" name="Text Placeholder 7"/>
          <p:cNvSpPr>
            <a:spLocks noGrp="1"/>
          </p:cNvSpPr>
          <p:nvPr>
            <p:ph type="body" sz="quarter" idx="14" hasCustomPrompt="1"/>
          </p:nvPr>
        </p:nvSpPr>
        <p:spPr>
          <a:xfrm>
            <a:off x="584201" y="6508268"/>
            <a:ext cx="5139267" cy="349735"/>
          </a:xfrm>
        </p:spPr>
        <p:txBody>
          <a:bodyPr>
            <a:noAutofit/>
          </a:bodyPr>
          <a:lstStyle>
            <a:lvl1pPr marL="0" indent="0">
              <a:buNone/>
              <a:defRPr sz="1400" b="0" i="0">
                <a:solidFill>
                  <a:srgbClr val="17367C"/>
                </a:solidFill>
              </a:defRPr>
            </a:lvl1pPr>
          </a:lstStyle>
          <a:p>
            <a:pPr lvl="0"/>
            <a:r>
              <a:rPr lang="en-US" dirty="0"/>
              <a:t>Date</a:t>
            </a:r>
          </a:p>
        </p:txBody>
      </p:sp>
      <p:sp>
        <p:nvSpPr>
          <p:cNvPr id="26" name="Freeform 14"/>
          <p:cNvSpPr>
            <a:spLocks/>
          </p:cNvSpPr>
          <p:nvPr/>
        </p:nvSpPr>
        <p:spPr bwMode="auto">
          <a:xfrm>
            <a:off x="5255683" y="5862638"/>
            <a:ext cx="5801784" cy="1522412"/>
          </a:xfrm>
          <a:custGeom>
            <a:avLst/>
            <a:gdLst>
              <a:gd name="T0" fmla="*/ 0 w 2741"/>
              <a:gd name="T1" fmla="*/ 959 h 959"/>
              <a:gd name="T2" fmla="*/ 2239 w 2741"/>
              <a:gd name="T3" fmla="*/ 959 h 959"/>
              <a:gd name="T4" fmla="*/ 2741 w 2741"/>
              <a:gd name="T5" fmla="*/ 2 h 959"/>
              <a:gd name="T6" fmla="*/ 929 w 2741"/>
              <a:gd name="T7" fmla="*/ 0 h 959"/>
            </a:gdLst>
            <a:ahLst/>
            <a:cxnLst>
              <a:cxn ang="0">
                <a:pos x="T0" y="T1"/>
              </a:cxn>
              <a:cxn ang="0">
                <a:pos x="T2" y="T3"/>
              </a:cxn>
              <a:cxn ang="0">
                <a:pos x="T4" y="T5"/>
              </a:cxn>
              <a:cxn ang="0">
                <a:pos x="T6" y="T7"/>
              </a:cxn>
            </a:cxnLst>
            <a:rect l="0" t="0" r="r" b="b"/>
            <a:pathLst>
              <a:path w="2741" h="959">
                <a:moveTo>
                  <a:pt x="0" y="959"/>
                </a:moveTo>
                <a:lnTo>
                  <a:pt x="2239" y="959"/>
                </a:lnTo>
                <a:lnTo>
                  <a:pt x="2741" y="2"/>
                </a:lnTo>
                <a:lnTo>
                  <a:pt x="9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1333" y="230098"/>
            <a:ext cx="5397087" cy="2552803"/>
          </a:xfrm>
          <a:prstGeom prst="rect">
            <a:avLst/>
          </a:prstGeom>
        </p:spPr>
      </p:pic>
      <p:sp>
        <p:nvSpPr>
          <p:cNvPr id="31" name="Rectangle 30"/>
          <p:cNvSpPr/>
          <p:nvPr userDrawn="1"/>
        </p:nvSpPr>
        <p:spPr>
          <a:xfrm>
            <a:off x="0" y="3277526"/>
            <a:ext cx="12192000" cy="147845"/>
          </a:xfrm>
          <a:prstGeom prst="rect">
            <a:avLst/>
          </a:prstGeom>
          <a:gradFill>
            <a:gsLst>
              <a:gs pos="0">
                <a:srgbClr val="17367C"/>
              </a:gs>
              <a:gs pos="100000">
                <a:srgbClr val="17367C">
                  <a:alpha val="3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329752955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solidFill>
                  <a:srgbClr val="17367C"/>
                </a:solidFill>
              </a:defRPr>
            </a:lvl1pPr>
          </a:lstStyle>
          <a:p>
            <a:r>
              <a:rPr lang="en-US" dirty="0"/>
              <a:t>Click to edit Master title style</a:t>
            </a:r>
          </a:p>
        </p:txBody>
      </p:sp>
      <p:sp>
        <p:nvSpPr>
          <p:cNvPr id="3" name="Content Placeholder 2"/>
          <p:cNvSpPr>
            <a:spLocks noGrp="1"/>
          </p:cNvSpPr>
          <p:nvPr>
            <p:ph idx="1"/>
          </p:nvPr>
        </p:nvSpPr>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96908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66875"/>
            <a:ext cx="5156200" cy="4510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66875"/>
            <a:ext cx="5156200" cy="4510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3836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_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0797873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0"/>
            <a:ext cx="121920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1479381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ivider">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4" name="Rectangle 3"/>
          <p:cNvSpPr/>
          <p:nvPr userDrawn="1"/>
        </p:nvSpPr>
        <p:spPr>
          <a:xfrm>
            <a:off x="0" y="2062162"/>
            <a:ext cx="12192000" cy="1930750"/>
          </a:xfrm>
          <a:prstGeom prst="rect">
            <a:avLst/>
          </a:prstGeom>
          <a:solidFill>
            <a:srgbClr val="D7E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5" name="Title 4"/>
          <p:cNvSpPr>
            <a:spLocks noGrp="1"/>
          </p:cNvSpPr>
          <p:nvPr>
            <p:ph type="title" hasCustomPrompt="1"/>
          </p:nvPr>
        </p:nvSpPr>
        <p:spPr>
          <a:xfrm>
            <a:off x="838199" y="2062162"/>
            <a:ext cx="10579100" cy="1930750"/>
          </a:xfrm>
        </p:spPr>
        <p:txBody>
          <a:bodyPr anchor="ctr"/>
          <a:lstStyle>
            <a:lvl1pPr algn="ctr">
              <a:defRPr>
                <a:solidFill>
                  <a:srgbClr val="17367C"/>
                </a:solidFill>
              </a:defRPr>
            </a:lvl1pPr>
          </a:lstStyle>
          <a:p>
            <a:r>
              <a:rPr lang="en-US" dirty="0"/>
              <a:t>Click to edit Divider title style</a:t>
            </a:r>
          </a:p>
        </p:txBody>
      </p:sp>
      <p:sp>
        <p:nvSpPr>
          <p:cNvPr id="9" name="Rectangle 8"/>
          <p:cNvSpPr/>
          <p:nvPr userDrawn="1"/>
        </p:nvSpPr>
        <p:spPr>
          <a:xfrm>
            <a:off x="0" y="3992912"/>
            <a:ext cx="12192000" cy="65706"/>
          </a:xfrm>
          <a:prstGeom prst="rect">
            <a:avLst/>
          </a:prstGeom>
          <a:gradFill>
            <a:gsLst>
              <a:gs pos="0">
                <a:srgbClr val="17367C"/>
              </a:gs>
              <a:gs pos="100000">
                <a:srgbClr val="17367C">
                  <a:alpha val="3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6" name="Rectangle 15"/>
          <p:cNvSpPr/>
          <p:nvPr userDrawn="1"/>
        </p:nvSpPr>
        <p:spPr>
          <a:xfrm rot="10800000">
            <a:off x="0" y="1996456"/>
            <a:ext cx="12192000" cy="65706"/>
          </a:xfrm>
          <a:prstGeom prst="rect">
            <a:avLst/>
          </a:prstGeom>
          <a:gradFill>
            <a:gsLst>
              <a:gs pos="0">
                <a:srgbClr val="17367C"/>
              </a:gs>
              <a:gs pos="100000">
                <a:srgbClr val="17367C">
                  <a:alpha val="3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67064140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850803-C135-4915-96FC-851A18868F0B}" type="datetime1">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3D726-1C29-4BEC-9762-DD1A38FDFBC1}"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5623" y="6065191"/>
            <a:ext cx="2005658" cy="759719"/>
          </a:xfrm>
          <a:prstGeom prst="rect">
            <a:avLst/>
          </a:prstGeom>
        </p:spPr>
      </p:pic>
    </p:spTree>
    <p:extLst>
      <p:ext uri="{BB962C8B-B14F-4D97-AF65-F5344CB8AC3E}">
        <p14:creationId xmlns:p14="http://schemas.microsoft.com/office/powerpoint/2010/main" val="3855744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5C6550-F1CA-4CAA-A84B-744FD96A8C2E}" type="datetime1">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3D726-1C29-4BEC-9762-DD1A38FDFBC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5623" y="6065191"/>
            <a:ext cx="2005658" cy="759719"/>
          </a:xfrm>
          <a:prstGeom prst="rect">
            <a:avLst/>
          </a:prstGeom>
        </p:spPr>
      </p:pic>
    </p:spTree>
    <p:extLst>
      <p:ext uri="{BB962C8B-B14F-4D97-AF65-F5344CB8AC3E}">
        <p14:creationId xmlns:p14="http://schemas.microsoft.com/office/powerpoint/2010/main" val="395310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8C1AAE-A94C-4186-B465-5FC8570606CC}" type="datetime1">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3D726-1C29-4BEC-9762-DD1A38FDFBC1}"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5623" y="6065191"/>
            <a:ext cx="2005658" cy="759719"/>
          </a:xfrm>
          <a:prstGeom prst="rect">
            <a:avLst/>
          </a:prstGeom>
        </p:spPr>
      </p:pic>
    </p:spTree>
    <p:extLst>
      <p:ext uri="{BB962C8B-B14F-4D97-AF65-F5344CB8AC3E}">
        <p14:creationId xmlns:p14="http://schemas.microsoft.com/office/powerpoint/2010/main" val="321095389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CEDD4B-478E-4C1A-9781-301933B1592F}" type="datetime1">
              <a:rPr lang="en-US" smtClean="0"/>
              <a:t>11/24/2020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03D726-1C29-4BEC-9762-DD1A38FDFBC1}"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5623" y="6056881"/>
            <a:ext cx="2005658" cy="768029"/>
          </a:xfrm>
          <a:prstGeom prst="rect">
            <a:avLst/>
          </a:prstGeom>
        </p:spPr>
      </p:pic>
    </p:spTree>
    <p:extLst>
      <p:ext uri="{BB962C8B-B14F-4D97-AF65-F5344CB8AC3E}">
        <p14:creationId xmlns:p14="http://schemas.microsoft.com/office/powerpoint/2010/main" val="213474997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4F0345-2377-4448-A95B-26EB2448443D}" type="datetime1">
              <a:rPr lang="en-US" smtClean="0"/>
              <a:t>11/24/2020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03D726-1C29-4BEC-9762-DD1A38FDFBC1}" type="slidenum">
              <a:rPr lang="en-US" smtClean="0"/>
              <a:t>‹#›</a:t>
            </a:fld>
            <a:endParaRPr lang="en-US"/>
          </a:p>
        </p:txBody>
      </p:sp>
    </p:spTree>
    <p:extLst>
      <p:ext uri="{BB962C8B-B14F-4D97-AF65-F5344CB8AC3E}">
        <p14:creationId xmlns:p14="http://schemas.microsoft.com/office/powerpoint/2010/main" val="1724352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D45EDE2-E81E-4B86-9F17-CBD1C988BDFB}" type="datetime1">
              <a:rPr lang="en-US" smtClean="0"/>
              <a:t>11/24/2020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A03D726-1C29-4BEC-9762-DD1A38FDFBC1}" type="slidenum">
              <a:rPr lang="en-US" smtClean="0"/>
              <a:t>‹#›</a:t>
            </a:fld>
            <a:endParaRPr lang="en-US"/>
          </a:p>
        </p:txBody>
      </p:sp>
      <p:pic>
        <p:nvPicPr>
          <p:cNvPr id="10" name="Picture 9"/>
          <p:cNvPicPr>
            <a:picLocks noChangeAspect="1"/>
          </p:cNvPicPr>
          <p:nvPr userDrawn="1"/>
        </p:nvPicPr>
        <p:blipFill>
          <a:blip r:embed="rId2"/>
          <a:stretch>
            <a:fillRect/>
          </a:stretch>
        </p:blipFill>
        <p:spPr>
          <a:xfrm>
            <a:off x="8625623" y="6068940"/>
            <a:ext cx="2005758" cy="755970"/>
          </a:xfrm>
          <a:prstGeom prst="rect">
            <a:avLst/>
          </a:prstGeom>
        </p:spPr>
      </p:pic>
    </p:spTree>
    <p:extLst>
      <p:ext uri="{BB962C8B-B14F-4D97-AF65-F5344CB8AC3E}">
        <p14:creationId xmlns:p14="http://schemas.microsoft.com/office/powerpoint/2010/main" val="2351942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2147F7C-9D46-4D1E-84C5-549C3089A630}" type="datetime1">
              <a:rPr lang="en-US" smtClean="0"/>
              <a:t>11/24/2020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A03D726-1C29-4BEC-9762-DD1A38FDFBC1}" type="slidenum">
              <a:rPr lang="en-US" smtClean="0"/>
              <a:t>‹#›</a:t>
            </a:fld>
            <a:endParaRPr lang="en-US"/>
          </a:p>
        </p:txBody>
      </p:sp>
      <p:pic>
        <p:nvPicPr>
          <p:cNvPr id="10" name="Picture 9"/>
          <p:cNvPicPr>
            <a:picLocks noChangeAspect="1"/>
          </p:cNvPicPr>
          <p:nvPr userDrawn="1"/>
        </p:nvPicPr>
        <p:blipFill>
          <a:blip r:embed="rId2"/>
          <a:stretch>
            <a:fillRect/>
          </a:stretch>
        </p:blipFill>
        <p:spPr>
          <a:xfrm>
            <a:off x="997224" y="6048710"/>
            <a:ext cx="2005758" cy="755970"/>
          </a:xfrm>
          <a:prstGeom prst="rect">
            <a:avLst/>
          </a:prstGeom>
        </p:spPr>
      </p:pic>
    </p:spTree>
    <p:extLst>
      <p:ext uri="{BB962C8B-B14F-4D97-AF65-F5344CB8AC3E}">
        <p14:creationId xmlns:p14="http://schemas.microsoft.com/office/powerpoint/2010/main" val="79467504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0FE9800-D567-4ACC-B117-C73F46092DED}" type="datetime1">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3D726-1C29-4BEC-9762-DD1A38FDFBC1}" type="slidenum">
              <a:rPr lang="en-US" smtClean="0"/>
              <a:t>‹#›</a:t>
            </a:fld>
            <a:endParaRPr lang="en-US"/>
          </a:p>
        </p:txBody>
      </p:sp>
    </p:spTree>
    <p:extLst>
      <p:ext uri="{BB962C8B-B14F-4D97-AF65-F5344CB8AC3E}">
        <p14:creationId xmlns:p14="http://schemas.microsoft.com/office/powerpoint/2010/main" val="1618738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800B6A7-A51F-405E-B3EF-B9B928970BA0}" type="datetime1">
              <a:rPr lang="en-US" smtClean="0"/>
              <a:t>11/24/2020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A03D726-1C29-4BEC-9762-DD1A38FDFBC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0746352"/>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40"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88421" cy="1478422"/>
          </a:xfrm>
          <a:prstGeom prst="rect">
            <a:avLst/>
          </a:prstGeom>
          <a:solidFill>
            <a:srgbClr val="D7E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Placeholder 1"/>
          <p:cNvSpPr>
            <a:spLocks noGrp="1"/>
          </p:cNvSpPr>
          <p:nvPr>
            <p:ph type="title"/>
          </p:nvPr>
        </p:nvSpPr>
        <p:spPr>
          <a:xfrm>
            <a:off x="838200" y="102659"/>
            <a:ext cx="10515600" cy="119274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676401"/>
            <a:ext cx="10515600" cy="42997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0" y="1478422"/>
            <a:ext cx="12192000" cy="65706"/>
          </a:xfrm>
          <a:prstGeom prst="rect">
            <a:avLst/>
          </a:prstGeom>
          <a:gradFill>
            <a:gsLst>
              <a:gs pos="0">
                <a:srgbClr val="17367C"/>
              </a:gs>
              <a:gs pos="100000">
                <a:srgbClr val="17367C">
                  <a:alpha val="3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7" name="TextBox 6"/>
          <p:cNvSpPr txBox="1"/>
          <p:nvPr/>
        </p:nvSpPr>
        <p:spPr>
          <a:xfrm>
            <a:off x="675925" y="6530164"/>
            <a:ext cx="587023" cy="276999"/>
          </a:xfrm>
          <a:prstGeom prst="rect">
            <a:avLst/>
          </a:prstGeom>
          <a:noFill/>
        </p:spPr>
        <p:txBody>
          <a:bodyPr wrap="square" rtlCol="0">
            <a:spAutoFit/>
          </a:bodyPr>
          <a:lstStyle/>
          <a:p>
            <a:pPr algn="ctr"/>
            <a:fld id="{E123B50A-269E-4CEA-B042-34E83D64DBCC}" type="slidenum">
              <a:rPr lang="en-US" sz="1200">
                <a:solidFill>
                  <a:srgbClr val="597794"/>
                </a:solidFill>
              </a:rPr>
              <a:pPr algn="ctr"/>
              <a:t>‹#›</a:t>
            </a:fld>
            <a:endParaRPr lang="en-US" sz="1200" dirty="0">
              <a:solidFill>
                <a:srgbClr val="597794"/>
              </a:solidFill>
            </a:endParaRPr>
          </a:p>
        </p:txBody>
      </p:sp>
      <p:sp>
        <p:nvSpPr>
          <p:cNvPr id="11" name="AutoShape 3"/>
          <p:cNvSpPr>
            <a:spLocks noChangeAspect="1" noChangeArrowheads="1" noTextEdit="1"/>
          </p:cNvSpPr>
          <p:nvPr/>
        </p:nvSpPr>
        <p:spPr bwMode="auto">
          <a:xfrm>
            <a:off x="2" y="5803729"/>
            <a:ext cx="12188420" cy="8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397067" y="5976119"/>
            <a:ext cx="1577620" cy="754891"/>
          </a:xfrm>
          <a:prstGeom prst="rect">
            <a:avLst/>
          </a:prstGeom>
        </p:spPr>
      </p:pic>
    </p:spTree>
    <p:extLst>
      <p:ext uri="{BB962C8B-B14F-4D97-AF65-F5344CB8AC3E}">
        <p14:creationId xmlns:p14="http://schemas.microsoft.com/office/powerpoint/2010/main" val="79770657"/>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Lst>
  <p:txStyles>
    <p:titleStyle>
      <a:lvl1pPr algn="l" defTabSz="914400" rtl="0" eaLnBrk="1" latinLnBrk="0" hangingPunct="1">
        <a:lnSpc>
          <a:spcPct val="90000"/>
        </a:lnSpc>
        <a:spcBef>
          <a:spcPct val="0"/>
        </a:spcBef>
        <a:buNone/>
        <a:defRPr sz="4400" kern="1200">
          <a:solidFill>
            <a:srgbClr val="17367C"/>
          </a:solidFill>
          <a:effectLst/>
          <a:latin typeface="+mj-lt"/>
          <a:ea typeface="+mj-ea"/>
          <a:cs typeface="+mj-cs"/>
        </a:defRPr>
      </a:lvl1pPr>
    </p:titleStyle>
    <p:bodyStyle>
      <a:lvl1pPr marL="457200" indent="-457200" algn="l" defTabSz="914400" rtl="0" eaLnBrk="1" latinLnBrk="0" hangingPunct="1">
        <a:lnSpc>
          <a:spcPct val="90000"/>
        </a:lnSpc>
        <a:spcBef>
          <a:spcPts val="1000"/>
        </a:spcBef>
        <a:buClr>
          <a:schemeClr val="accent1"/>
        </a:buClr>
        <a:buSzPct val="70000"/>
        <a:buFont typeface="Wingdings 3" panose="05040102010807070707" pitchFamily="18" charset="2"/>
        <a:buChar char="u"/>
        <a:defRPr sz="2800" kern="1200">
          <a:solidFill>
            <a:srgbClr val="3E4D54"/>
          </a:solidFill>
          <a:latin typeface="+mn-lt"/>
          <a:ea typeface="+mn-ea"/>
          <a:cs typeface="+mn-cs"/>
        </a:defRPr>
      </a:lvl1pPr>
      <a:lvl2pPr marL="742950" marR="0" indent="-285750" algn="l" defTabSz="914400" rtl="0" eaLnBrk="1" fontAlgn="auto" latinLnBrk="0" hangingPunct="1">
        <a:lnSpc>
          <a:spcPct val="100000"/>
        </a:lnSpc>
        <a:spcBef>
          <a:spcPts val="600"/>
        </a:spcBef>
        <a:spcAft>
          <a:spcPts val="0"/>
        </a:spcAft>
        <a:buClr>
          <a:schemeClr val="accent2"/>
        </a:buClr>
        <a:buSzTx/>
        <a:buFont typeface="Arial" pitchFamily="34" charset="0"/>
        <a:buChar char="»"/>
        <a:tabLst/>
        <a:defRPr sz="2400" kern="1200">
          <a:solidFill>
            <a:srgbClr val="3E4D54"/>
          </a:solidFill>
          <a:latin typeface="+mn-lt"/>
          <a:ea typeface="+mn-ea"/>
          <a:cs typeface="+mn-cs"/>
        </a:defRPr>
      </a:lvl2pPr>
      <a:lvl3pPr marL="1033463" indent="-288925" algn="l" defTabSz="914400" rtl="0" eaLnBrk="1" latinLnBrk="0" hangingPunct="1">
        <a:lnSpc>
          <a:spcPct val="90000"/>
        </a:lnSpc>
        <a:spcBef>
          <a:spcPts val="500"/>
        </a:spcBef>
        <a:buClr>
          <a:schemeClr val="accent6"/>
        </a:buClr>
        <a:buFont typeface="Wingdings" panose="05000000000000000000" pitchFamily="2" charset="2"/>
        <a:buChar char="§"/>
        <a:defRPr sz="2000" kern="1200">
          <a:solidFill>
            <a:srgbClr val="3E4D54"/>
          </a:solidFill>
          <a:latin typeface="+mn-lt"/>
          <a:ea typeface="+mn-ea"/>
          <a:cs typeface="+mn-cs"/>
        </a:defRPr>
      </a:lvl3pPr>
      <a:lvl4pPr marL="1262063" indent="-228600" algn="l" defTabSz="914400" rtl="0" eaLnBrk="1" latinLnBrk="0" hangingPunct="1">
        <a:lnSpc>
          <a:spcPct val="90000"/>
        </a:lnSpc>
        <a:spcBef>
          <a:spcPts val="500"/>
        </a:spcBef>
        <a:buClr>
          <a:srgbClr val="1F4D24"/>
        </a:buClr>
        <a:buFont typeface="Arial" panose="020B0604020202020204" pitchFamily="34" charset="0"/>
        <a:buChar char="•"/>
        <a:defRPr sz="1800" kern="1200">
          <a:solidFill>
            <a:srgbClr val="3E4D54"/>
          </a:solidFill>
          <a:latin typeface="+mn-lt"/>
          <a:ea typeface="+mn-ea"/>
          <a:cs typeface="+mn-cs"/>
        </a:defRPr>
      </a:lvl4pPr>
      <a:lvl5pPr marL="1770063" indent="-279400" algn="l" defTabSz="914400" rtl="0" eaLnBrk="1" latinLnBrk="0" hangingPunct="1">
        <a:lnSpc>
          <a:spcPct val="90000"/>
        </a:lnSpc>
        <a:spcBef>
          <a:spcPts val="500"/>
        </a:spcBef>
        <a:buClr>
          <a:schemeClr val="accent5">
            <a:lumMod val="75000"/>
          </a:schemeClr>
        </a:buClr>
        <a:buFont typeface="Arial" panose="020B0604020202020204" pitchFamily="34" charset="0"/>
        <a:buChar char="–"/>
        <a:defRPr sz="1800" kern="1200">
          <a:solidFill>
            <a:srgbClr val="3E4D5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compartolid.es/jaws-con-excel/#comments" TargetMode="External"/><Relationship Id="rId3" Type="http://schemas.openxmlformats.org/officeDocument/2006/relationships/image" Target="../media/image11.png"/><Relationship Id="rId7"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commons.wikimedia.org/wiki/File:Checklist_Noun_project_5166.svg" TargetMode="External"/><Relationship Id="rId11" Type="http://schemas.openxmlformats.org/officeDocument/2006/relationships/image" Target="../media/image17.jpeg"/><Relationship Id="rId5" Type="http://schemas.openxmlformats.org/officeDocument/2006/relationships/image" Target="../media/image13.png"/><Relationship Id="rId10" Type="http://schemas.openxmlformats.org/officeDocument/2006/relationships/image" Target="../media/image16.svg"/><Relationship Id="rId4" Type="http://schemas.openxmlformats.org/officeDocument/2006/relationships/image" Target="../media/image12.sv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9B8488C-EF4B-4D11-A841-24513D45926F}"/>
              </a:ext>
            </a:extLst>
          </p:cNvPr>
          <p:cNvSpPr>
            <a:spLocks noGrp="1"/>
          </p:cNvSpPr>
          <p:nvPr>
            <p:ph type="title"/>
          </p:nvPr>
        </p:nvSpPr>
        <p:spPr>
          <a:xfrm>
            <a:off x="7808484" y="499530"/>
            <a:ext cx="3936997" cy="1553083"/>
          </a:xfrm>
        </p:spPr>
        <p:txBody>
          <a:bodyPr vert="horz" lIns="91440" tIns="45720" rIns="91440" bIns="45720" rtlCol="0" anchor="b">
            <a:normAutofit fontScale="90000"/>
          </a:bodyPr>
          <a:lstStyle/>
          <a:p>
            <a:r>
              <a:rPr lang="en-US" sz="3400" b="1" dirty="0"/>
              <a:t>Vermont Transportation Project Selection and Project Prioritization</a:t>
            </a:r>
          </a:p>
        </p:txBody>
      </p:sp>
      <p:pic>
        <p:nvPicPr>
          <p:cNvPr id="23" name="Picture 22">
            <a:extLst>
              <a:ext uri="{FF2B5EF4-FFF2-40B4-BE49-F238E27FC236}">
                <a16:creationId xmlns:a16="http://schemas.microsoft.com/office/drawing/2014/main" id="{C0DB0746-50C2-47AE-838B-5FBCF9FE4C22}"/>
              </a:ext>
            </a:extLst>
          </p:cNvPr>
          <p:cNvPicPr>
            <a:picLocks noChangeAspect="1"/>
          </p:cNvPicPr>
          <p:nvPr/>
        </p:nvPicPr>
        <p:blipFill>
          <a:blip r:embed="rId3"/>
          <a:stretch>
            <a:fillRect/>
          </a:stretch>
        </p:blipFill>
        <p:spPr>
          <a:xfrm>
            <a:off x="924834" y="488668"/>
            <a:ext cx="5828392" cy="3176473"/>
          </a:xfrm>
          <a:prstGeom prst="rect">
            <a:avLst/>
          </a:prstGeom>
        </p:spPr>
      </p:pic>
      <p:cxnSp>
        <p:nvCxnSpPr>
          <p:cNvPr id="33" name="Straight Connector 32">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Slide Number Placeholder 1">
            <a:extLst>
              <a:ext uri="{FF2B5EF4-FFF2-40B4-BE49-F238E27FC236}">
                <a16:creationId xmlns:a16="http://schemas.microsoft.com/office/drawing/2014/main" id="{1590460D-9F1A-4699-9FDF-3D92B8133E86}"/>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8A03D726-1C29-4BEC-9762-DD1A38FDFBC1}" type="slidenum">
              <a:rPr lang="en-US" smtClean="0"/>
              <a:pPr defTabSz="914400">
                <a:spcAft>
                  <a:spcPts val="600"/>
                </a:spcAft>
              </a:pPr>
              <a:t>1</a:t>
            </a:fld>
            <a:endParaRPr lang="en-US"/>
          </a:p>
        </p:txBody>
      </p:sp>
      <p:sp>
        <p:nvSpPr>
          <p:cNvPr id="27" name="TextBox 26">
            <a:extLst>
              <a:ext uri="{FF2B5EF4-FFF2-40B4-BE49-F238E27FC236}">
                <a16:creationId xmlns:a16="http://schemas.microsoft.com/office/drawing/2014/main" id="{097487DB-AADE-4B68-A81A-88520CC26246}"/>
              </a:ext>
            </a:extLst>
          </p:cNvPr>
          <p:cNvSpPr txBox="1"/>
          <p:nvPr/>
        </p:nvSpPr>
        <p:spPr>
          <a:xfrm>
            <a:off x="7652251" y="1936659"/>
            <a:ext cx="4249464" cy="3070770"/>
          </a:xfrm>
          <a:prstGeom prst="rect">
            <a:avLst/>
          </a:prstGeom>
          <a:noFill/>
        </p:spPr>
        <p:txBody>
          <a:bodyPr wrap="square" rtlCol="0">
            <a:normAutofit/>
          </a:bodyPr>
          <a:lstStyle/>
          <a:p>
            <a:pPr marL="285750" indent="-285750">
              <a:buFont typeface="Arial" panose="020B0604020202020204" pitchFamily="34" charset="0"/>
              <a:buChar char="•"/>
            </a:pPr>
            <a:endParaRPr lang="en-US" dirty="0"/>
          </a:p>
          <a:p>
            <a:pPr marL="285750" indent="-285750">
              <a:spcAft>
                <a:spcPts val="1200"/>
              </a:spcAft>
              <a:buClr>
                <a:schemeClr val="accent1"/>
              </a:buClr>
              <a:buSzPct val="120000"/>
              <a:buFont typeface="Wingdings" panose="05000000000000000000" pitchFamily="2" charset="2"/>
              <a:buChar char="§"/>
            </a:pPr>
            <a:r>
              <a:rPr lang="en-US" sz="3200" dirty="0"/>
              <a:t>The way it was</a:t>
            </a:r>
          </a:p>
          <a:p>
            <a:pPr marL="285750" indent="-285750">
              <a:spcAft>
                <a:spcPts val="1200"/>
              </a:spcAft>
              <a:buClr>
                <a:schemeClr val="accent1"/>
              </a:buClr>
              <a:buSzPct val="120000"/>
              <a:buFont typeface="Wingdings" panose="05000000000000000000" pitchFamily="2" charset="2"/>
              <a:buChar char="§"/>
            </a:pPr>
            <a:r>
              <a:rPr lang="en-US" sz="3200" dirty="0"/>
              <a:t>The way it is now</a:t>
            </a:r>
          </a:p>
          <a:p>
            <a:pPr marL="285750" indent="-285750">
              <a:buClr>
                <a:schemeClr val="accent1"/>
              </a:buClr>
              <a:buSzPct val="120000"/>
              <a:buFont typeface="Wingdings" panose="05000000000000000000" pitchFamily="2" charset="2"/>
              <a:buChar char="§"/>
            </a:pPr>
            <a:r>
              <a:rPr lang="en-US" sz="3200" dirty="0"/>
              <a:t>Where we are heading – VPSP2 Overview</a:t>
            </a:r>
          </a:p>
          <a:p>
            <a:pPr marL="285750" indent="-285750">
              <a:buClr>
                <a:schemeClr val="accent1"/>
              </a:buClr>
              <a:buSzPct val="120000"/>
              <a:buFont typeface="Wingdings" panose="05000000000000000000" pitchFamily="2" charset="2"/>
              <a:buChar char="§"/>
            </a:pPr>
            <a:endParaRPr lang="en-US" sz="3200" dirty="0"/>
          </a:p>
          <a:p>
            <a:pPr marL="285750" indent="-285750">
              <a:buClr>
                <a:schemeClr val="accent1"/>
              </a:buClr>
              <a:buSzPct val="120000"/>
              <a:buFont typeface="Wingdings" panose="05000000000000000000" pitchFamily="2" charset="2"/>
              <a:buChar char="§"/>
            </a:pPr>
            <a:endParaRPr lang="en-US" sz="3200" dirty="0"/>
          </a:p>
          <a:p>
            <a:endParaRPr lang="en-US" dirty="0"/>
          </a:p>
        </p:txBody>
      </p:sp>
      <p:sp>
        <p:nvSpPr>
          <p:cNvPr id="4" name="TextBox 3">
            <a:extLst>
              <a:ext uri="{FF2B5EF4-FFF2-40B4-BE49-F238E27FC236}">
                <a16:creationId xmlns:a16="http://schemas.microsoft.com/office/drawing/2014/main" id="{878A90C2-BC30-497C-A0E9-FA5C718E9B3D}"/>
              </a:ext>
            </a:extLst>
          </p:cNvPr>
          <p:cNvSpPr txBox="1"/>
          <p:nvPr/>
        </p:nvSpPr>
        <p:spPr>
          <a:xfrm>
            <a:off x="1320121" y="4869914"/>
            <a:ext cx="7522665" cy="1261884"/>
          </a:xfrm>
          <a:prstGeom prst="rect">
            <a:avLst/>
          </a:prstGeom>
          <a:noFill/>
        </p:spPr>
        <p:txBody>
          <a:bodyPr wrap="square" rtlCol="0">
            <a:spAutoFit/>
          </a:bodyPr>
          <a:lstStyle/>
          <a:p>
            <a:pPr algn="ctr"/>
            <a:r>
              <a:rPr lang="en-US" sz="2000" b="1" dirty="0">
                <a:latin typeface="Century Gothic" panose="020B0502020202020204" pitchFamily="34" charset="0"/>
              </a:rPr>
              <a:t>Central Vermont Regional Planning Commission Transportation Advisory Committee</a:t>
            </a:r>
          </a:p>
          <a:p>
            <a:pPr algn="ctr"/>
            <a:r>
              <a:rPr lang="en-US" dirty="0">
                <a:latin typeface="Century Gothic" panose="020B0502020202020204" pitchFamily="34" charset="0"/>
              </a:rPr>
              <a:t>November 24, 2020</a:t>
            </a:r>
          </a:p>
          <a:p>
            <a:pPr algn="ctr"/>
            <a:endParaRPr lang="en-US" dirty="0"/>
          </a:p>
        </p:txBody>
      </p:sp>
    </p:spTree>
    <p:extLst>
      <p:ext uri="{BB962C8B-B14F-4D97-AF65-F5344CB8AC3E}">
        <p14:creationId xmlns:p14="http://schemas.microsoft.com/office/powerpoint/2010/main" val="3610158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87829"/>
            <a:ext cx="10058400" cy="1149531"/>
          </a:xfrm>
        </p:spPr>
        <p:txBody>
          <a:bodyPr>
            <a:normAutofit/>
          </a:bodyPr>
          <a:lstStyle/>
          <a:p>
            <a:r>
              <a:rPr lang="en-US" sz="5400" dirty="0">
                <a:solidFill>
                  <a:srgbClr val="0070C0"/>
                </a:solidFill>
                <a:latin typeface="+mn-lt"/>
              </a:rPr>
              <a:t>VPSP2 - 8 Evaluation Criteria</a:t>
            </a:r>
          </a:p>
        </p:txBody>
      </p:sp>
      <p:pic>
        <p:nvPicPr>
          <p:cNvPr id="5" name="Picture 4"/>
          <p:cNvPicPr>
            <a:picLocks noChangeAspect="1"/>
          </p:cNvPicPr>
          <p:nvPr/>
        </p:nvPicPr>
        <p:blipFill>
          <a:blip r:embed="rId3"/>
          <a:stretch>
            <a:fillRect/>
          </a:stretch>
        </p:blipFill>
        <p:spPr>
          <a:xfrm>
            <a:off x="9148909" y="502611"/>
            <a:ext cx="2262006" cy="1234749"/>
          </a:xfrm>
          <a:prstGeom prst="rect">
            <a:avLst/>
          </a:prstGeom>
        </p:spPr>
      </p:pic>
      <p:sp>
        <p:nvSpPr>
          <p:cNvPr id="10" name="Content Placeholder 9"/>
          <p:cNvSpPr txBox="1">
            <a:spLocks/>
          </p:cNvSpPr>
          <p:nvPr/>
        </p:nvSpPr>
        <p:spPr>
          <a:xfrm>
            <a:off x="892188" y="1822578"/>
            <a:ext cx="10407624" cy="4447603"/>
          </a:xfrm>
          <a:prstGeom prst="rect">
            <a:avLst/>
          </a:prstGeom>
        </p:spPr>
        <p:txBody>
          <a:bodyPr vert="horz" lIns="91440" tIns="45720" rIns="91440" bIns="45720" numCol="1" rtlCol="0">
            <a:noAutofit/>
          </a:bodyPr>
          <a:lstStyle>
            <a:lvl1pPr marL="457200" indent="-457200" algn="l" defTabSz="914400" rtl="0" eaLnBrk="1" latinLnBrk="0" hangingPunct="1">
              <a:lnSpc>
                <a:spcPct val="90000"/>
              </a:lnSpc>
              <a:spcBef>
                <a:spcPts val="1000"/>
              </a:spcBef>
              <a:buFontTx/>
              <a:buBlip>
                <a:blip r:embed="rId4"/>
              </a:buBlip>
              <a:defRPr sz="2800" kern="1200">
                <a:solidFill>
                  <a:srgbClr val="3E4D54"/>
                </a:solidFill>
                <a:latin typeface="+mn-lt"/>
                <a:ea typeface="+mn-ea"/>
                <a:cs typeface="+mn-cs"/>
              </a:defRPr>
            </a:lvl1pPr>
            <a:lvl2pPr marL="742950" marR="0" indent="-285750" algn="l" defTabSz="914400" rtl="0" eaLnBrk="1" fontAlgn="auto" latinLnBrk="0" hangingPunct="1">
              <a:lnSpc>
                <a:spcPct val="100000"/>
              </a:lnSpc>
              <a:spcBef>
                <a:spcPts val="600"/>
              </a:spcBef>
              <a:spcAft>
                <a:spcPts val="0"/>
              </a:spcAft>
              <a:buClr>
                <a:srgbClr val="25BED5"/>
              </a:buClr>
              <a:buSzTx/>
              <a:buFont typeface="Arial" pitchFamily="34" charset="0"/>
              <a:buChar char="»"/>
              <a:tabLst/>
              <a:defRPr sz="2400" kern="1200">
                <a:solidFill>
                  <a:srgbClr val="3E4D54"/>
                </a:solidFill>
                <a:latin typeface="+mn-lt"/>
                <a:ea typeface="+mn-ea"/>
                <a:cs typeface="+mn-cs"/>
              </a:defRPr>
            </a:lvl2pPr>
            <a:lvl3pPr marL="1201738" indent="-287338" algn="l" defTabSz="914400" rtl="0" eaLnBrk="1" latinLnBrk="0" hangingPunct="1">
              <a:lnSpc>
                <a:spcPct val="90000"/>
              </a:lnSpc>
              <a:spcBef>
                <a:spcPts val="500"/>
              </a:spcBef>
              <a:buClr>
                <a:schemeClr val="accent6"/>
              </a:buClr>
              <a:buFont typeface="Wingdings" panose="05000000000000000000" pitchFamily="2" charset="2"/>
              <a:buChar char="§"/>
              <a:defRPr sz="2000" kern="1200">
                <a:solidFill>
                  <a:srgbClr val="3E4D54"/>
                </a:solidFill>
                <a:latin typeface="+mn-lt"/>
                <a:ea typeface="+mn-ea"/>
                <a:cs typeface="+mn-cs"/>
              </a:defRPr>
            </a:lvl3pPr>
            <a:lvl4pPr marL="1490663" indent="-288925"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3E4D54"/>
                </a:solidFill>
                <a:latin typeface="+mn-lt"/>
                <a:ea typeface="+mn-ea"/>
                <a:cs typeface="+mn-cs"/>
              </a:defRPr>
            </a:lvl4pPr>
            <a:lvl5pPr marL="1770063" indent="-2794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rgbClr val="3E4D5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Font typeface="Arial" panose="020B0604020202020204" pitchFamily="34" charset="0"/>
              <a:buChar char="•"/>
            </a:pPr>
            <a:r>
              <a:rPr lang="en-US" sz="2400" b="1" dirty="0"/>
              <a:t>Safety: </a:t>
            </a:r>
            <a:r>
              <a:rPr lang="en-US" sz="2400" dirty="0"/>
              <a:t>reducing the risk of crashes of any type and user.</a:t>
            </a:r>
          </a:p>
          <a:p>
            <a:pPr lvl="1">
              <a:spcAft>
                <a:spcPts val="600"/>
              </a:spcAft>
              <a:buFont typeface="Arial" panose="020B0604020202020204" pitchFamily="34" charset="0"/>
              <a:buChar char="•"/>
            </a:pPr>
            <a:r>
              <a:rPr lang="en-US" sz="2000" i="1" dirty="0"/>
              <a:t>Roadway and Intersection crashes, curve reduction factors</a:t>
            </a:r>
          </a:p>
          <a:p>
            <a:pPr>
              <a:spcAft>
                <a:spcPts val="600"/>
              </a:spcAft>
              <a:buFont typeface="Arial" panose="020B0604020202020204" pitchFamily="34" charset="0"/>
              <a:buChar char="•"/>
            </a:pPr>
            <a:r>
              <a:rPr lang="en-US" sz="2400" b="1" dirty="0"/>
              <a:t>Asset Condition:</a:t>
            </a:r>
            <a:r>
              <a:rPr lang="en-US" sz="2400" dirty="0"/>
              <a:t> maintaining multimodal infrastructure to preserve its current condition, by rehabilitating it to improve the condition and extend service life, and/or replacing it to improve its condition and service.</a:t>
            </a:r>
          </a:p>
          <a:p>
            <a:pPr lvl="1">
              <a:spcAft>
                <a:spcPts val="600"/>
              </a:spcAft>
              <a:buFont typeface="Arial" panose="020B0604020202020204" pitchFamily="34" charset="0"/>
              <a:buChar char="•"/>
            </a:pPr>
            <a:r>
              <a:rPr lang="en-US" sz="2000" i="1" dirty="0"/>
              <a:t>Customer service level, new asset/capacity, optimal treatment time</a:t>
            </a:r>
          </a:p>
          <a:p>
            <a:pPr>
              <a:spcAft>
                <a:spcPts val="600"/>
              </a:spcAft>
              <a:buFont typeface="Arial" panose="020B0604020202020204" pitchFamily="34" charset="0"/>
              <a:buChar char="•"/>
            </a:pPr>
            <a:r>
              <a:rPr lang="en-US" sz="2400" b="1" dirty="0"/>
              <a:t>Mobility &amp; Connectivity:</a:t>
            </a:r>
            <a:r>
              <a:rPr lang="en-US" sz="2400" dirty="0"/>
              <a:t> increasing the reliable connectivity to jobs and other destinations and/or increasing the number of mode choices available for people and goods. </a:t>
            </a:r>
          </a:p>
          <a:p>
            <a:pPr lvl="1">
              <a:spcAft>
                <a:spcPts val="600"/>
              </a:spcAft>
              <a:buFont typeface="Arial" panose="020B0604020202020204" pitchFamily="34" charset="0"/>
              <a:buChar char="•"/>
            </a:pPr>
            <a:r>
              <a:rPr lang="en-US" sz="2000" i="1" dirty="0"/>
              <a:t>Connectivity to bicyclists, pedestrians, public transit and multi-modal facilities</a:t>
            </a:r>
          </a:p>
        </p:txBody>
      </p:sp>
    </p:spTree>
    <p:extLst>
      <p:ext uri="{BB962C8B-B14F-4D97-AF65-F5344CB8AC3E}">
        <p14:creationId xmlns:p14="http://schemas.microsoft.com/office/powerpoint/2010/main" val="713792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87829"/>
            <a:ext cx="10058400" cy="1149531"/>
          </a:xfrm>
        </p:spPr>
        <p:txBody>
          <a:bodyPr>
            <a:normAutofit/>
          </a:bodyPr>
          <a:lstStyle/>
          <a:p>
            <a:r>
              <a:rPr lang="en-US" sz="5400" dirty="0">
                <a:solidFill>
                  <a:srgbClr val="0070C0"/>
                </a:solidFill>
                <a:latin typeface="+mn-lt"/>
              </a:rPr>
              <a:t>VPSP2 - 8 Evaluation Criteria</a:t>
            </a:r>
          </a:p>
        </p:txBody>
      </p:sp>
      <p:pic>
        <p:nvPicPr>
          <p:cNvPr id="5" name="Picture 4"/>
          <p:cNvPicPr>
            <a:picLocks noChangeAspect="1"/>
          </p:cNvPicPr>
          <p:nvPr/>
        </p:nvPicPr>
        <p:blipFill>
          <a:blip r:embed="rId3"/>
          <a:stretch>
            <a:fillRect/>
          </a:stretch>
        </p:blipFill>
        <p:spPr>
          <a:xfrm>
            <a:off x="9148909" y="502611"/>
            <a:ext cx="2262006" cy="1234749"/>
          </a:xfrm>
          <a:prstGeom prst="rect">
            <a:avLst/>
          </a:prstGeom>
        </p:spPr>
      </p:pic>
      <p:sp>
        <p:nvSpPr>
          <p:cNvPr id="10" name="Content Placeholder 9"/>
          <p:cNvSpPr txBox="1">
            <a:spLocks/>
          </p:cNvSpPr>
          <p:nvPr/>
        </p:nvSpPr>
        <p:spPr>
          <a:xfrm>
            <a:off x="892188" y="1822578"/>
            <a:ext cx="10407624" cy="4447603"/>
          </a:xfrm>
          <a:prstGeom prst="rect">
            <a:avLst/>
          </a:prstGeom>
        </p:spPr>
        <p:txBody>
          <a:bodyPr vert="horz" lIns="91440" tIns="45720" rIns="91440" bIns="45720" numCol="1" rtlCol="0">
            <a:noAutofit/>
          </a:bodyPr>
          <a:lstStyle>
            <a:lvl1pPr marL="457200" indent="-457200" algn="l" defTabSz="914400" rtl="0" eaLnBrk="1" latinLnBrk="0" hangingPunct="1">
              <a:lnSpc>
                <a:spcPct val="90000"/>
              </a:lnSpc>
              <a:spcBef>
                <a:spcPts val="1000"/>
              </a:spcBef>
              <a:buFontTx/>
              <a:buBlip>
                <a:blip r:embed="rId4"/>
              </a:buBlip>
              <a:defRPr sz="2800" kern="1200">
                <a:solidFill>
                  <a:srgbClr val="3E4D54"/>
                </a:solidFill>
                <a:latin typeface="+mn-lt"/>
                <a:ea typeface="+mn-ea"/>
                <a:cs typeface="+mn-cs"/>
              </a:defRPr>
            </a:lvl1pPr>
            <a:lvl2pPr marL="742950" marR="0" indent="-285750" algn="l" defTabSz="914400" rtl="0" eaLnBrk="1" fontAlgn="auto" latinLnBrk="0" hangingPunct="1">
              <a:lnSpc>
                <a:spcPct val="100000"/>
              </a:lnSpc>
              <a:spcBef>
                <a:spcPts val="600"/>
              </a:spcBef>
              <a:spcAft>
                <a:spcPts val="0"/>
              </a:spcAft>
              <a:buClr>
                <a:srgbClr val="25BED5"/>
              </a:buClr>
              <a:buSzTx/>
              <a:buFont typeface="Arial" pitchFamily="34" charset="0"/>
              <a:buChar char="»"/>
              <a:tabLst/>
              <a:defRPr sz="2400" kern="1200">
                <a:solidFill>
                  <a:srgbClr val="3E4D54"/>
                </a:solidFill>
                <a:latin typeface="+mn-lt"/>
                <a:ea typeface="+mn-ea"/>
                <a:cs typeface="+mn-cs"/>
              </a:defRPr>
            </a:lvl2pPr>
            <a:lvl3pPr marL="1201738" indent="-287338" algn="l" defTabSz="914400" rtl="0" eaLnBrk="1" latinLnBrk="0" hangingPunct="1">
              <a:lnSpc>
                <a:spcPct val="90000"/>
              </a:lnSpc>
              <a:spcBef>
                <a:spcPts val="500"/>
              </a:spcBef>
              <a:buClr>
                <a:schemeClr val="accent6"/>
              </a:buClr>
              <a:buFont typeface="Wingdings" panose="05000000000000000000" pitchFamily="2" charset="2"/>
              <a:buChar char="§"/>
              <a:defRPr sz="2000" kern="1200">
                <a:solidFill>
                  <a:srgbClr val="3E4D54"/>
                </a:solidFill>
                <a:latin typeface="+mn-lt"/>
                <a:ea typeface="+mn-ea"/>
                <a:cs typeface="+mn-cs"/>
              </a:defRPr>
            </a:lvl3pPr>
            <a:lvl4pPr marL="1490663" indent="-288925"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3E4D54"/>
                </a:solidFill>
                <a:latin typeface="+mn-lt"/>
                <a:ea typeface="+mn-ea"/>
                <a:cs typeface="+mn-cs"/>
              </a:defRPr>
            </a:lvl4pPr>
            <a:lvl5pPr marL="1770063" indent="-2794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rgbClr val="3E4D5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sz="2400" b="1" dirty="0"/>
              <a:t>Economic Access:</a:t>
            </a:r>
            <a:r>
              <a:rPr lang="en-US" sz="2400" dirty="0"/>
              <a:t> increasing the ability of a region to attract and retain businesses and the workforce by providing better access to jobs.</a:t>
            </a:r>
          </a:p>
          <a:p>
            <a:pPr lvl="1">
              <a:buFont typeface="Arial" panose="020B0604020202020204" pitchFamily="34" charset="0"/>
              <a:buChar char="•"/>
            </a:pPr>
            <a:r>
              <a:rPr lang="en-US" sz="2000" i="1" dirty="0"/>
              <a:t>Project Impact Map depicts the number of employed individuals potentially impacted by upcoming projects within ½, 1, and 2 mile vicinities.</a:t>
            </a:r>
          </a:p>
          <a:p>
            <a:pPr>
              <a:buFont typeface="Arial" panose="020B0604020202020204" pitchFamily="34" charset="0"/>
              <a:buChar char="•"/>
            </a:pPr>
            <a:r>
              <a:rPr lang="en-US" sz="2400" b="1" dirty="0"/>
              <a:t>Resiliency</a:t>
            </a:r>
            <a:r>
              <a:rPr lang="en-US" sz="2400" dirty="0"/>
              <a:t>: minimizing the impacts of planned and unplanned events (e.g., work zones, floods and extreme weather).</a:t>
            </a:r>
          </a:p>
          <a:p>
            <a:pPr lvl="1">
              <a:buFont typeface="Arial" panose="020B0604020202020204" pitchFamily="34" charset="0"/>
              <a:buChar char="•"/>
            </a:pPr>
            <a:r>
              <a:rPr lang="en-US" sz="2000" i="1" dirty="0"/>
              <a:t>Uses the Transportation Resilience Planning Tool (TRPT) to determine a project’s resilience score (combo of vulnerability and criticality scores)</a:t>
            </a:r>
          </a:p>
          <a:p>
            <a:pPr>
              <a:buFont typeface="Arial" panose="020B0604020202020204" pitchFamily="34" charset="0"/>
              <a:buChar char="•"/>
            </a:pPr>
            <a:r>
              <a:rPr lang="en-US" sz="2400" b="1" dirty="0"/>
              <a:t>Community</a:t>
            </a:r>
            <a:r>
              <a:rPr lang="en-US" sz="2400" dirty="0"/>
              <a:t>: conforming to the goals and objectives defined in local and regional plans, and supporting the outcomes of a robust public process.</a:t>
            </a:r>
          </a:p>
          <a:p>
            <a:pPr lvl="1">
              <a:buFont typeface="Arial" panose="020B0604020202020204" pitchFamily="34" charset="0"/>
              <a:buChar char="•"/>
            </a:pPr>
            <a:r>
              <a:rPr lang="en-US" sz="2000" i="1" dirty="0"/>
              <a:t>Identified in any local or regional planning document, town/Selectboard support, impacts to surround community facilities (schools, library, town offices, churches)</a:t>
            </a:r>
          </a:p>
          <a:p>
            <a:pPr marL="0" indent="0">
              <a:buNone/>
            </a:pPr>
            <a:endParaRPr lang="en-US" dirty="0"/>
          </a:p>
        </p:txBody>
      </p:sp>
    </p:spTree>
    <p:extLst>
      <p:ext uri="{BB962C8B-B14F-4D97-AF65-F5344CB8AC3E}">
        <p14:creationId xmlns:p14="http://schemas.microsoft.com/office/powerpoint/2010/main" val="2540971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0070C0"/>
                </a:solidFill>
                <a:latin typeface="+mn-lt"/>
              </a:rPr>
              <a:t>VPSP2 - 8 Evaluation Criteria</a:t>
            </a:r>
          </a:p>
        </p:txBody>
      </p:sp>
      <p:pic>
        <p:nvPicPr>
          <p:cNvPr id="5" name="Picture 4"/>
          <p:cNvPicPr>
            <a:picLocks noChangeAspect="1"/>
          </p:cNvPicPr>
          <p:nvPr/>
        </p:nvPicPr>
        <p:blipFill>
          <a:blip r:embed="rId3"/>
          <a:stretch>
            <a:fillRect/>
          </a:stretch>
        </p:blipFill>
        <p:spPr>
          <a:xfrm>
            <a:off x="9148909" y="502611"/>
            <a:ext cx="2262006" cy="1234749"/>
          </a:xfrm>
          <a:prstGeom prst="rect">
            <a:avLst/>
          </a:prstGeom>
        </p:spPr>
      </p:pic>
      <p:sp>
        <p:nvSpPr>
          <p:cNvPr id="10" name="Content Placeholder 9"/>
          <p:cNvSpPr txBox="1">
            <a:spLocks/>
          </p:cNvSpPr>
          <p:nvPr/>
        </p:nvSpPr>
        <p:spPr>
          <a:xfrm>
            <a:off x="942331" y="1857103"/>
            <a:ext cx="10468584" cy="4391297"/>
          </a:xfrm>
          <a:prstGeom prst="rect">
            <a:avLst/>
          </a:prstGeom>
        </p:spPr>
        <p:txBody>
          <a:bodyPr vert="horz" lIns="91440" tIns="45720" rIns="91440" bIns="45720" numCol="1" rtlCol="0">
            <a:noAutofit/>
          </a:bodyPr>
          <a:lstStyle>
            <a:lvl1pPr marL="457200" indent="-457200" algn="l" defTabSz="914400" rtl="0" eaLnBrk="1" latinLnBrk="0" hangingPunct="1">
              <a:lnSpc>
                <a:spcPct val="90000"/>
              </a:lnSpc>
              <a:spcBef>
                <a:spcPts val="1000"/>
              </a:spcBef>
              <a:buFontTx/>
              <a:buBlip>
                <a:blip r:embed="rId4"/>
              </a:buBlip>
              <a:defRPr sz="2800" kern="1200">
                <a:solidFill>
                  <a:srgbClr val="3E4D54"/>
                </a:solidFill>
                <a:latin typeface="+mn-lt"/>
                <a:ea typeface="+mn-ea"/>
                <a:cs typeface="+mn-cs"/>
              </a:defRPr>
            </a:lvl1pPr>
            <a:lvl2pPr marL="742950" marR="0" indent="-285750" algn="l" defTabSz="914400" rtl="0" eaLnBrk="1" fontAlgn="auto" latinLnBrk="0" hangingPunct="1">
              <a:lnSpc>
                <a:spcPct val="100000"/>
              </a:lnSpc>
              <a:spcBef>
                <a:spcPts val="600"/>
              </a:spcBef>
              <a:spcAft>
                <a:spcPts val="0"/>
              </a:spcAft>
              <a:buClr>
                <a:srgbClr val="25BED5"/>
              </a:buClr>
              <a:buSzTx/>
              <a:buFont typeface="Arial" pitchFamily="34" charset="0"/>
              <a:buChar char="»"/>
              <a:tabLst/>
              <a:defRPr sz="2400" kern="1200">
                <a:solidFill>
                  <a:srgbClr val="3E4D54"/>
                </a:solidFill>
                <a:latin typeface="+mn-lt"/>
                <a:ea typeface="+mn-ea"/>
                <a:cs typeface="+mn-cs"/>
              </a:defRPr>
            </a:lvl2pPr>
            <a:lvl3pPr marL="1201738" indent="-287338" algn="l" defTabSz="914400" rtl="0" eaLnBrk="1" latinLnBrk="0" hangingPunct="1">
              <a:lnSpc>
                <a:spcPct val="90000"/>
              </a:lnSpc>
              <a:spcBef>
                <a:spcPts val="500"/>
              </a:spcBef>
              <a:buClr>
                <a:schemeClr val="accent6"/>
              </a:buClr>
              <a:buFont typeface="Wingdings" panose="05000000000000000000" pitchFamily="2" charset="2"/>
              <a:buChar char="§"/>
              <a:defRPr sz="2000" kern="1200">
                <a:solidFill>
                  <a:srgbClr val="3E4D54"/>
                </a:solidFill>
                <a:latin typeface="+mn-lt"/>
                <a:ea typeface="+mn-ea"/>
                <a:cs typeface="+mn-cs"/>
              </a:defRPr>
            </a:lvl3pPr>
            <a:lvl4pPr marL="1490663" indent="-288925"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3E4D54"/>
                </a:solidFill>
                <a:latin typeface="+mn-lt"/>
                <a:ea typeface="+mn-ea"/>
                <a:cs typeface="+mn-cs"/>
              </a:defRPr>
            </a:lvl4pPr>
            <a:lvl5pPr marL="1770063" indent="-2794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rgbClr val="3E4D5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Font typeface="Arial" panose="020B0604020202020204" pitchFamily="34" charset="0"/>
              <a:buChar char="•"/>
            </a:pPr>
            <a:r>
              <a:rPr lang="en-US" sz="2400" b="1" dirty="0"/>
              <a:t>Environment:</a:t>
            </a:r>
            <a:r>
              <a:rPr lang="en-US" sz="2400" dirty="0"/>
              <a:t> reducing the negative impacts of travel (e.g., reducing greenhouse gas [GHG] emissions, improving air quality, enhancing safe wildlife passage, and/or improving water quality).</a:t>
            </a:r>
          </a:p>
          <a:p>
            <a:pPr lvl="1">
              <a:spcAft>
                <a:spcPts val="600"/>
              </a:spcAft>
              <a:buFont typeface="Arial" panose="020B0604020202020204" pitchFamily="34" charset="0"/>
              <a:buChar char="•"/>
            </a:pPr>
            <a:r>
              <a:rPr lang="en-US" sz="2000" i="1" dirty="0"/>
              <a:t>Impacts to wildlife, air quality, water quality, cultural resources (look at required vs. voluntary mitigation in project scope).</a:t>
            </a:r>
          </a:p>
          <a:p>
            <a:pPr>
              <a:buFont typeface="Arial" panose="020B0604020202020204" pitchFamily="34" charset="0"/>
              <a:buChar char="•"/>
            </a:pPr>
            <a:r>
              <a:rPr lang="en-US" sz="2400" b="1" dirty="0"/>
              <a:t>Health Access:</a:t>
            </a:r>
            <a:r>
              <a:rPr lang="en-US" sz="2400" dirty="0"/>
              <a:t> increasing the opportunity for physical activity and increases access to destinations that improve health (i.e., healthcare, education, and healthy food).</a:t>
            </a:r>
          </a:p>
          <a:p>
            <a:pPr lvl="1">
              <a:buFont typeface="Arial" panose="020B0604020202020204" pitchFamily="34" charset="0"/>
              <a:buChar char="•"/>
            </a:pPr>
            <a:r>
              <a:rPr lang="en-US" sz="2000" i="1" dirty="0"/>
              <a:t>Access to health care/physical activity facilities (senior centers, parks, community gyms), healthy food destinations (grocery store, food shelf, school lunch programs), improved opportunity for physical activity (connect to existing sidewalk networks or links to facilities)</a:t>
            </a:r>
          </a:p>
        </p:txBody>
      </p:sp>
    </p:spTree>
    <p:extLst>
      <p:ext uri="{BB962C8B-B14F-4D97-AF65-F5344CB8AC3E}">
        <p14:creationId xmlns:p14="http://schemas.microsoft.com/office/powerpoint/2010/main" val="2755017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Box 10"/>
          <p:cNvSpPr txBox="1"/>
          <p:nvPr/>
        </p:nvSpPr>
        <p:spPr>
          <a:xfrm>
            <a:off x="917704" y="0"/>
            <a:ext cx="8191076"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5400" dirty="0">
                <a:solidFill>
                  <a:srgbClr val="0070C0"/>
                </a:solidFill>
                <a:latin typeface="Calibri" panose="020F0502020204030204"/>
                <a:cs typeface="Arial" panose="020B0604020202020204" pitchFamily="34" charset="0"/>
              </a:rPr>
              <a:t>How Projects Get on the Capital Program</a:t>
            </a:r>
            <a:endParaRPr kumimoji="0" lang="en-US" sz="5400" b="0" i="0" u="none" strike="noStrike" kern="1200" cap="none" spc="0" normalizeH="0" baseline="0" noProof="0" dirty="0">
              <a:ln>
                <a:noFill/>
              </a:ln>
              <a:solidFill>
                <a:srgbClr val="0070C0"/>
              </a:solidFill>
              <a:effectLst/>
              <a:uLnTx/>
              <a:uFillTx/>
              <a:latin typeface="Calibri" panose="020F0502020204030204"/>
              <a:ea typeface="+mn-ea"/>
              <a:cs typeface="Arial" panose="020B0604020202020204" pitchFamily="34" charset="0"/>
            </a:endParaRPr>
          </a:p>
        </p:txBody>
      </p:sp>
      <p:sp>
        <p:nvSpPr>
          <p:cNvPr id="5" name="TextBox 4"/>
          <p:cNvSpPr txBox="1"/>
          <p:nvPr/>
        </p:nvSpPr>
        <p:spPr>
          <a:xfrm>
            <a:off x="1030416" y="2002985"/>
            <a:ext cx="10919637" cy="378565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Asset Driven – Remains the same</a:t>
            </a:r>
          </a:p>
          <a:p>
            <a:pPr marL="285750" marR="0" lvl="0" indent="-28575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US" sz="3600" dirty="0">
                <a:solidFill>
                  <a:srgbClr val="000000"/>
                </a:solidFill>
                <a:latin typeface="Calibri" panose="020F0502020204030204"/>
              </a:rPr>
              <a:t>Safety Driven – Remains the same</a:t>
            </a:r>
          </a:p>
          <a:p>
            <a:pPr marL="285750" marR="0" lvl="0" indent="-28575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US" sz="3600" dirty="0">
                <a:solidFill>
                  <a:srgbClr val="000000"/>
                </a:solidFill>
                <a:latin typeface="Calibri" panose="020F0502020204030204"/>
              </a:rPr>
              <a:t>Grant Opportunities – Remains the same</a:t>
            </a:r>
          </a:p>
          <a:p>
            <a:pPr marL="285750" marR="0" lvl="0" indent="-28575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Regionally </a:t>
            </a:r>
            <a:r>
              <a:rPr lang="en-US" sz="3600" dirty="0">
                <a:solidFill>
                  <a:srgbClr val="000000"/>
                </a:solidFill>
                <a:latin typeface="Calibri" panose="020F0502020204030204"/>
              </a:rPr>
              <a:t>Identified</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 </a:t>
            </a:r>
            <a:r>
              <a:rPr kumimoji="0" lang="en-US" sz="3600" b="0" i="1" u="none" strike="noStrike" kern="1200" cap="none" spc="0" normalizeH="0" baseline="0" noProof="0" dirty="0">
                <a:ln>
                  <a:noFill/>
                </a:ln>
                <a:solidFill>
                  <a:srgbClr val="000000"/>
                </a:solidFill>
                <a:effectLst/>
                <a:uLnTx/>
                <a:uFillTx/>
                <a:latin typeface="Calibri" panose="020F0502020204030204"/>
                <a:ea typeface="+mn-ea"/>
                <a:cs typeface="+mn-cs"/>
              </a:rPr>
              <a:t>New </a:t>
            </a:r>
          </a:p>
          <a:p>
            <a:pPr marL="285750" marR="0" lvl="0" indent="-28575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US" sz="3600" dirty="0">
                <a:solidFill>
                  <a:srgbClr val="000000"/>
                </a:solidFill>
                <a:latin typeface="Calibri" panose="020F0502020204030204"/>
              </a:rPr>
              <a:t>Harmonization – </a:t>
            </a:r>
            <a:r>
              <a:rPr lang="en-US" sz="3600" i="1" dirty="0">
                <a:solidFill>
                  <a:srgbClr val="000000"/>
                </a:solidFill>
                <a:latin typeface="Calibri" panose="020F0502020204030204"/>
              </a:rPr>
              <a:t>New, formalized</a:t>
            </a:r>
            <a:endParaRPr kumimoji="0" lang="en-US" sz="3600" b="0" i="1"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7" name="Picture 6"/>
          <p:cNvPicPr>
            <a:picLocks noChangeAspect="1"/>
          </p:cNvPicPr>
          <p:nvPr/>
        </p:nvPicPr>
        <p:blipFill>
          <a:blip r:embed="rId3"/>
          <a:stretch>
            <a:fillRect/>
          </a:stretch>
        </p:blipFill>
        <p:spPr>
          <a:xfrm>
            <a:off x="8667134" y="384118"/>
            <a:ext cx="2262006" cy="1234749"/>
          </a:xfrm>
          <a:prstGeom prst="rect">
            <a:avLst/>
          </a:prstGeom>
        </p:spPr>
      </p:pic>
    </p:spTree>
    <p:extLst>
      <p:ext uri="{BB962C8B-B14F-4D97-AF65-F5344CB8AC3E}">
        <p14:creationId xmlns:p14="http://schemas.microsoft.com/office/powerpoint/2010/main" val="274168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1B1D67-F18C-4C60-831A-414CB705981D}"/>
              </a:ext>
            </a:extLst>
          </p:cNvPr>
          <p:cNvSpPr/>
          <p:nvPr/>
        </p:nvSpPr>
        <p:spPr>
          <a:xfrm>
            <a:off x="1252719" y="-100196"/>
            <a:ext cx="9686561" cy="1107996"/>
          </a:xfrm>
          <a:prstGeom prst="rect">
            <a:avLst/>
          </a:prstGeom>
          <a:noFill/>
          <a:ln>
            <a:noFill/>
          </a:ln>
        </p:spPr>
        <p:txBody>
          <a:bodyPr wrap="none" lIns="91440" tIns="45720" rIns="91440" bIns="45720">
            <a:spAutoFit/>
          </a:bodyPr>
          <a:lstStyle/>
          <a:p>
            <a:pPr algn="ctr"/>
            <a:r>
              <a:rPr lang="en-US" sz="6600" b="1" cap="none" spc="0" dirty="0">
                <a:ln w="22225">
                  <a:solidFill>
                    <a:schemeClr val="accent2"/>
                  </a:solidFill>
                  <a:prstDash val="solid"/>
                </a:ln>
                <a:solidFill>
                  <a:schemeClr val="accent2">
                    <a:lumMod val="40000"/>
                    <a:lumOff val="60000"/>
                  </a:schemeClr>
                </a:solidFill>
                <a:effectLst/>
              </a:rPr>
              <a:t>Ideas </a:t>
            </a:r>
            <a:r>
              <a:rPr lang="en-US" sz="6600" b="1" cap="none" spc="0" dirty="0">
                <a:ln w="22225">
                  <a:solidFill>
                    <a:schemeClr val="accent2"/>
                  </a:solidFill>
                  <a:prstDash val="solid"/>
                </a:ln>
                <a:solidFill>
                  <a:schemeClr val="accent2">
                    <a:lumMod val="40000"/>
                    <a:lumOff val="60000"/>
                  </a:schemeClr>
                </a:solidFill>
                <a:effectLst/>
                <a:sym typeface="Wingdings" panose="05000000000000000000" pitchFamily="2" charset="2"/>
              </a:rPr>
              <a:t>  Needs  Projects</a:t>
            </a:r>
            <a:endParaRPr lang="en-US" sz="6600" b="1" cap="none" spc="0" dirty="0">
              <a:ln w="22225">
                <a:solidFill>
                  <a:schemeClr val="accent2"/>
                </a:solidFill>
                <a:prstDash val="solid"/>
              </a:ln>
              <a:solidFill>
                <a:schemeClr val="accent2">
                  <a:lumMod val="40000"/>
                  <a:lumOff val="60000"/>
                </a:schemeClr>
              </a:solidFill>
              <a:effectLst/>
            </a:endParaRPr>
          </a:p>
        </p:txBody>
      </p:sp>
      <p:sp>
        <p:nvSpPr>
          <p:cNvPr id="11" name="Rectangle: Top Corners Rounded 10">
            <a:extLst>
              <a:ext uri="{FF2B5EF4-FFF2-40B4-BE49-F238E27FC236}">
                <a16:creationId xmlns:a16="http://schemas.microsoft.com/office/drawing/2014/main" id="{6BCAC030-D841-4006-B4C4-988D19C98D5D}"/>
              </a:ext>
            </a:extLst>
          </p:cNvPr>
          <p:cNvSpPr/>
          <p:nvPr/>
        </p:nvSpPr>
        <p:spPr>
          <a:xfrm rot="10800000">
            <a:off x="1153008" y="961060"/>
            <a:ext cx="2226365" cy="3369365"/>
          </a:xfrm>
          <a:prstGeom prst="round2Same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Top Corners Rounded 11">
            <a:extLst>
              <a:ext uri="{FF2B5EF4-FFF2-40B4-BE49-F238E27FC236}">
                <a16:creationId xmlns:a16="http://schemas.microsoft.com/office/drawing/2014/main" id="{1121F9D1-7765-49F3-BDAF-BE52BD08BB88}"/>
              </a:ext>
            </a:extLst>
          </p:cNvPr>
          <p:cNvSpPr/>
          <p:nvPr/>
        </p:nvSpPr>
        <p:spPr>
          <a:xfrm rot="10800000">
            <a:off x="4512992" y="2307812"/>
            <a:ext cx="2226365" cy="2022613"/>
          </a:xfrm>
          <a:prstGeom prst="round2Same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Top Corners Rounded 12">
            <a:extLst>
              <a:ext uri="{FF2B5EF4-FFF2-40B4-BE49-F238E27FC236}">
                <a16:creationId xmlns:a16="http://schemas.microsoft.com/office/drawing/2014/main" id="{31AC53FB-681E-401F-B527-41B39D7D8AD8}"/>
              </a:ext>
            </a:extLst>
          </p:cNvPr>
          <p:cNvSpPr/>
          <p:nvPr/>
        </p:nvSpPr>
        <p:spPr>
          <a:xfrm rot="10800000">
            <a:off x="7872975" y="3214306"/>
            <a:ext cx="2226365" cy="1116118"/>
          </a:xfrm>
          <a:prstGeom prst="round2Same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5F023BAF-BB6E-4920-A40E-931522407CFB}"/>
              </a:ext>
            </a:extLst>
          </p:cNvPr>
          <p:cNvGrpSpPr/>
          <p:nvPr/>
        </p:nvGrpSpPr>
        <p:grpSpPr>
          <a:xfrm>
            <a:off x="745435" y="4346829"/>
            <a:ext cx="10193845" cy="2024154"/>
            <a:chOff x="745435" y="4346829"/>
            <a:chExt cx="10193845" cy="2024154"/>
          </a:xfrm>
        </p:grpSpPr>
        <p:sp>
          <p:nvSpPr>
            <p:cNvPr id="14" name="Rectangle 13">
              <a:extLst>
                <a:ext uri="{FF2B5EF4-FFF2-40B4-BE49-F238E27FC236}">
                  <a16:creationId xmlns:a16="http://schemas.microsoft.com/office/drawing/2014/main" id="{7CB16C80-4046-4624-A448-00D2F3045A8B}"/>
                </a:ext>
              </a:extLst>
            </p:cNvPr>
            <p:cNvSpPr/>
            <p:nvPr/>
          </p:nvSpPr>
          <p:spPr>
            <a:xfrm>
              <a:off x="745435" y="4346829"/>
              <a:ext cx="10193845" cy="69465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66BBB9B-A770-4ABA-A031-AEAF2C57AF1F}"/>
                </a:ext>
              </a:extLst>
            </p:cNvPr>
            <p:cNvSpPr/>
            <p:nvPr/>
          </p:nvSpPr>
          <p:spPr>
            <a:xfrm>
              <a:off x="1172813" y="5041484"/>
              <a:ext cx="198787" cy="132949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6F2769B-EEB5-4FFE-BE38-2B8893AD1277}"/>
                </a:ext>
              </a:extLst>
            </p:cNvPr>
            <p:cNvSpPr/>
            <p:nvPr/>
          </p:nvSpPr>
          <p:spPr>
            <a:xfrm>
              <a:off x="1832108" y="5035911"/>
              <a:ext cx="198787" cy="132949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A15AA14-F57B-4932-B30F-899C7AF86DD7}"/>
                </a:ext>
              </a:extLst>
            </p:cNvPr>
            <p:cNvSpPr/>
            <p:nvPr/>
          </p:nvSpPr>
          <p:spPr>
            <a:xfrm>
              <a:off x="10359892" y="5035910"/>
              <a:ext cx="198787" cy="132949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9E84054-618E-4BF4-8C23-702D6EF2BCDC}"/>
                </a:ext>
              </a:extLst>
            </p:cNvPr>
            <p:cNvSpPr/>
            <p:nvPr/>
          </p:nvSpPr>
          <p:spPr>
            <a:xfrm>
              <a:off x="9673505" y="5035910"/>
              <a:ext cx="198787" cy="132949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71754F55-08CF-43BE-A608-A3C3140233A8}"/>
              </a:ext>
            </a:extLst>
          </p:cNvPr>
          <p:cNvGrpSpPr/>
          <p:nvPr/>
        </p:nvGrpSpPr>
        <p:grpSpPr>
          <a:xfrm>
            <a:off x="1252719" y="4555533"/>
            <a:ext cx="9389511" cy="1263254"/>
            <a:chOff x="1205281" y="4869719"/>
            <a:chExt cx="9489223" cy="1263254"/>
          </a:xfrm>
        </p:grpSpPr>
        <p:sp>
          <p:nvSpPr>
            <p:cNvPr id="19" name="Rectangle 18">
              <a:extLst>
                <a:ext uri="{FF2B5EF4-FFF2-40B4-BE49-F238E27FC236}">
                  <a16:creationId xmlns:a16="http://schemas.microsoft.com/office/drawing/2014/main" id="{FD6D0B59-8BC4-403F-AD09-B5B30CE2A8BF}"/>
                </a:ext>
              </a:extLst>
            </p:cNvPr>
            <p:cNvSpPr/>
            <p:nvPr/>
          </p:nvSpPr>
          <p:spPr>
            <a:xfrm>
              <a:off x="1252719" y="4877623"/>
              <a:ext cx="9256865" cy="125535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descr="Gauge">
              <a:extLst>
                <a:ext uri="{FF2B5EF4-FFF2-40B4-BE49-F238E27FC236}">
                  <a16:creationId xmlns:a16="http://schemas.microsoft.com/office/drawing/2014/main" id="{E04FBCE3-1523-4B97-BD8B-9B36CA4AD7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59784" y="4882307"/>
              <a:ext cx="648283" cy="648283"/>
            </a:xfrm>
            <a:prstGeom prst="rect">
              <a:avLst/>
            </a:prstGeom>
          </p:spPr>
        </p:pic>
        <p:pic>
          <p:nvPicPr>
            <p:cNvPr id="28" name="Graphic 27" descr="Gauge">
              <a:extLst>
                <a:ext uri="{FF2B5EF4-FFF2-40B4-BE49-F238E27FC236}">
                  <a16:creationId xmlns:a16="http://schemas.microsoft.com/office/drawing/2014/main" id="{6582540B-3207-4FA4-9BFC-C7283CF69C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05272" y="4888920"/>
              <a:ext cx="648283" cy="648283"/>
            </a:xfrm>
            <a:prstGeom prst="rect">
              <a:avLst/>
            </a:prstGeom>
          </p:spPr>
        </p:pic>
        <p:pic>
          <p:nvPicPr>
            <p:cNvPr id="29" name="Graphic 28" descr="Gauge">
              <a:extLst>
                <a:ext uri="{FF2B5EF4-FFF2-40B4-BE49-F238E27FC236}">
                  <a16:creationId xmlns:a16="http://schemas.microsoft.com/office/drawing/2014/main" id="{73CE0DD9-88D6-4E48-8B11-32769CCFF2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24085" y="4869719"/>
              <a:ext cx="648283" cy="648283"/>
            </a:xfrm>
            <a:prstGeom prst="rect">
              <a:avLst/>
            </a:prstGeom>
          </p:spPr>
        </p:pic>
        <p:pic>
          <p:nvPicPr>
            <p:cNvPr id="30" name="Graphic 29" descr="Gauge">
              <a:extLst>
                <a:ext uri="{FF2B5EF4-FFF2-40B4-BE49-F238E27FC236}">
                  <a16:creationId xmlns:a16="http://schemas.microsoft.com/office/drawing/2014/main" id="{FEFCE63F-B1ED-4148-A20F-811C2EA1C7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5580" y="4877124"/>
              <a:ext cx="648283" cy="648283"/>
            </a:xfrm>
            <a:prstGeom prst="rect">
              <a:avLst/>
            </a:prstGeom>
          </p:spPr>
        </p:pic>
        <p:pic>
          <p:nvPicPr>
            <p:cNvPr id="31" name="Graphic 30" descr="Gauge">
              <a:extLst>
                <a:ext uri="{FF2B5EF4-FFF2-40B4-BE49-F238E27FC236}">
                  <a16:creationId xmlns:a16="http://schemas.microsoft.com/office/drawing/2014/main" id="{97EAFA11-51F2-4657-A666-DB31A24459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32719" y="4877124"/>
              <a:ext cx="648283" cy="648283"/>
            </a:xfrm>
            <a:prstGeom prst="rect">
              <a:avLst/>
            </a:prstGeom>
          </p:spPr>
        </p:pic>
        <p:pic>
          <p:nvPicPr>
            <p:cNvPr id="32" name="Graphic 31" descr="Gauge">
              <a:extLst>
                <a:ext uri="{FF2B5EF4-FFF2-40B4-BE49-F238E27FC236}">
                  <a16:creationId xmlns:a16="http://schemas.microsoft.com/office/drawing/2014/main" id="{DD727F43-8A9E-4987-8CDA-6C1FFED13A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63277" y="4894034"/>
              <a:ext cx="648283" cy="648283"/>
            </a:xfrm>
            <a:prstGeom prst="rect">
              <a:avLst/>
            </a:prstGeom>
          </p:spPr>
        </p:pic>
        <p:pic>
          <p:nvPicPr>
            <p:cNvPr id="33" name="Graphic 32" descr="Gauge">
              <a:extLst>
                <a:ext uri="{FF2B5EF4-FFF2-40B4-BE49-F238E27FC236}">
                  <a16:creationId xmlns:a16="http://schemas.microsoft.com/office/drawing/2014/main" id="{82B7781A-F159-4D97-B351-B53D3270E8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60064" y="4888920"/>
              <a:ext cx="648283" cy="648283"/>
            </a:xfrm>
            <a:prstGeom prst="rect">
              <a:avLst/>
            </a:prstGeom>
          </p:spPr>
        </p:pic>
        <p:pic>
          <p:nvPicPr>
            <p:cNvPr id="34" name="Graphic 33" descr="Gauge">
              <a:extLst>
                <a:ext uri="{FF2B5EF4-FFF2-40B4-BE49-F238E27FC236}">
                  <a16:creationId xmlns:a16="http://schemas.microsoft.com/office/drawing/2014/main" id="{4EF6CBDB-1621-4D32-B137-3EE6E39A92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14312" y="4877123"/>
              <a:ext cx="648283" cy="648283"/>
            </a:xfrm>
            <a:prstGeom prst="rect">
              <a:avLst/>
            </a:prstGeom>
          </p:spPr>
        </p:pic>
        <p:sp>
          <p:nvSpPr>
            <p:cNvPr id="40" name="TextBox 39">
              <a:extLst>
                <a:ext uri="{FF2B5EF4-FFF2-40B4-BE49-F238E27FC236}">
                  <a16:creationId xmlns:a16="http://schemas.microsoft.com/office/drawing/2014/main" id="{5A351414-6F26-4322-8DB2-39755B8E43FB}"/>
                </a:ext>
              </a:extLst>
            </p:cNvPr>
            <p:cNvSpPr txBox="1"/>
            <p:nvPr/>
          </p:nvSpPr>
          <p:spPr>
            <a:xfrm>
              <a:off x="1205281" y="5363532"/>
              <a:ext cx="9489223" cy="769441"/>
            </a:xfrm>
            <a:prstGeom prst="rect">
              <a:avLst/>
            </a:prstGeom>
            <a:noFill/>
          </p:spPr>
          <p:txBody>
            <a:bodyPr wrap="square" rtlCol="0">
              <a:spAutoFit/>
            </a:bodyPr>
            <a:lstStyle/>
            <a:p>
              <a:r>
                <a:rPr lang="en-US" sz="2200" dirty="0"/>
                <a:t> </a:t>
              </a:r>
              <a:r>
                <a:rPr lang="en-US" sz="2200" dirty="0">
                  <a:solidFill>
                    <a:schemeClr val="bg1"/>
                  </a:solidFill>
                </a:rPr>
                <a:t>Asset    Safety  Resiliency  Mobility  Environment  Economic  Community  Health </a:t>
              </a:r>
            </a:p>
            <a:p>
              <a:r>
                <a:rPr lang="en-US" sz="2200" dirty="0">
                  <a:solidFill>
                    <a:schemeClr val="bg1"/>
                  </a:solidFill>
                </a:rPr>
                <a:t> Condition                             Connectivity                    Access                              </a:t>
              </a:r>
              <a:r>
                <a:rPr lang="en-US" sz="2200" dirty="0" err="1">
                  <a:solidFill>
                    <a:schemeClr val="bg1"/>
                  </a:solidFill>
                </a:rPr>
                <a:t>Access</a:t>
              </a:r>
              <a:endParaRPr lang="en-US" sz="2200" dirty="0">
                <a:solidFill>
                  <a:schemeClr val="bg1"/>
                </a:solidFill>
              </a:endParaRPr>
            </a:p>
          </p:txBody>
        </p:sp>
      </p:grpSp>
      <p:sp>
        <p:nvSpPr>
          <p:cNvPr id="51" name="Rectangle 50">
            <a:extLst>
              <a:ext uri="{FF2B5EF4-FFF2-40B4-BE49-F238E27FC236}">
                <a16:creationId xmlns:a16="http://schemas.microsoft.com/office/drawing/2014/main" id="{1870BDEA-5AC5-4C1D-A524-D60C57C3875F}"/>
              </a:ext>
            </a:extLst>
          </p:cNvPr>
          <p:cNvSpPr/>
          <p:nvPr/>
        </p:nvSpPr>
        <p:spPr>
          <a:xfrm>
            <a:off x="3379371" y="1689105"/>
            <a:ext cx="1610143" cy="1590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312010F1-5C1B-4781-AF38-D723C0741491}"/>
              </a:ext>
            </a:extLst>
          </p:cNvPr>
          <p:cNvSpPr/>
          <p:nvPr/>
        </p:nvSpPr>
        <p:spPr>
          <a:xfrm>
            <a:off x="6739357" y="2601020"/>
            <a:ext cx="1610143" cy="1590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B4D63481-CDEF-4982-9F57-53E95298F551}"/>
              </a:ext>
            </a:extLst>
          </p:cNvPr>
          <p:cNvSpPr/>
          <p:nvPr/>
        </p:nvSpPr>
        <p:spPr>
          <a:xfrm>
            <a:off x="4988021" y="1689105"/>
            <a:ext cx="139148" cy="4174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C32995EE-9937-44DB-96F8-C8B25858151F}"/>
              </a:ext>
            </a:extLst>
          </p:cNvPr>
          <p:cNvSpPr/>
          <p:nvPr/>
        </p:nvSpPr>
        <p:spPr>
          <a:xfrm>
            <a:off x="8349500" y="2603504"/>
            <a:ext cx="139148" cy="4174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B223B8F0-3DD6-4CBB-9BE5-20295F40204B}"/>
              </a:ext>
            </a:extLst>
          </p:cNvPr>
          <p:cNvSpPr/>
          <p:nvPr/>
        </p:nvSpPr>
        <p:spPr>
          <a:xfrm>
            <a:off x="1146153" y="957905"/>
            <a:ext cx="2245230" cy="181539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D6954D7D-627C-4AEC-AA6F-AECD6CE0284A}"/>
              </a:ext>
            </a:extLst>
          </p:cNvPr>
          <p:cNvSpPr txBox="1"/>
          <p:nvPr/>
        </p:nvSpPr>
        <p:spPr>
          <a:xfrm>
            <a:off x="1521259" y="3107572"/>
            <a:ext cx="1470994" cy="707886"/>
          </a:xfrm>
          <a:prstGeom prst="rect">
            <a:avLst/>
          </a:prstGeom>
          <a:noFill/>
        </p:spPr>
        <p:txBody>
          <a:bodyPr wrap="square" rtlCol="0">
            <a:spAutoFit/>
          </a:bodyPr>
          <a:lstStyle/>
          <a:p>
            <a:r>
              <a:rPr lang="en-US" sz="4000" dirty="0"/>
              <a:t>IDEAS</a:t>
            </a:r>
          </a:p>
        </p:txBody>
      </p:sp>
      <p:sp>
        <p:nvSpPr>
          <p:cNvPr id="66" name="TextBox 65">
            <a:extLst>
              <a:ext uri="{FF2B5EF4-FFF2-40B4-BE49-F238E27FC236}">
                <a16:creationId xmlns:a16="http://schemas.microsoft.com/office/drawing/2014/main" id="{60DABF98-7D51-4BEF-A91D-FBD2C1B08D05}"/>
              </a:ext>
            </a:extLst>
          </p:cNvPr>
          <p:cNvSpPr txBox="1"/>
          <p:nvPr/>
        </p:nvSpPr>
        <p:spPr>
          <a:xfrm>
            <a:off x="1530693" y="1599926"/>
            <a:ext cx="1610142" cy="707886"/>
          </a:xfrm>
          <a:prstGeom prst="rect">
            <a:avLst/>
          </a:prstGeom>
          <a:noFill/>
        </p:spPr>
        <p:txBody>
          <a:bodyPr wrap="square" rtlCol="0">
            <a:spAutoFit/>
          </a:bodyPr>
          <a:lstStyle/>
          <a:p>
            <a:r>
              <a:rPr lang="en-US" sz="4000" dirty="0"/>
              <a:t>NEEDS</a:t>
            </a:r>
          </a:p>
        </p:txBody>
      </p:sp>
      <p:sp>
        <p:nvSpPr>
          <p:cNvPr id="67" name="Rectangle 66">
            <a:extLst>
              <a:ext uri="{FF2B5EF4-FFF2-40B4-BE49-F238E27FC236}">
                <a16:creationId xmlns:a16="http://schemas.microsoft.com/office/drawing/2014/main" id="{7204149B-A643-4779-ABBD-141A8CBE247F}"/>
              </a:ext>
            </a:extLst>
          </p:cNvPr>
          <p:cNvSpPr/>
          <p:nvPr/>
        </p:nvSpPr>
        <p:spPr>
          <a:xfrm>
            <a:off x="4519207" y="2294897"/>
            <a:ext cx="2224795" cy="97336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C0C0F54-DFAE-40EC-9C85-FBCF9C9C6C1D}"/>
              </a:ext>
            </a:extLst>
          </p:cNvPr>
          <p:cNvSpPr/>
          <p:nvPr/>
        </p:nvSpPr>
        <p:spPr>
          <a:xfrm>
            <a:off x="4588154" y="3363308"/>
            <a:ext cx="1568058" cy="707886"/>
          </a:xfrm>
          <a:prstGeom prst="rect">
            <a:avLst/>
          </a:prstGeom>
        </p:spPr>
        <p:txBody>
          <a:bodyPr wrap="none">
            <a:spAutoFit/>
          </a:bodyPr>
          <a:lstStyle/>
          <a:p>
            <a:r>
              <a:rPr lang="en-US" sz="4000" dirty="0"/>
              <a:t>NEEDS</a:t>
            </a:r>
          </a:p>
        </p:txBody>
      </p:sp>
      <p:sp>
        <p:nvSpPr>
          <p:cNvPr id="69" name="Rectangle 68">
            <a:extLst>
              <a:ext uri="{FF2B5EF4-FFF2-40B4-BE49-F238E27FC236}">
                <a16:creationId xmlns:a16="http://schemas.microsoft.com/office/drawing/2014/main" id="{93DCDBCA-3894-47B9-B9C7-1BF54CA5A508}"/>
              </a:ext>
            </a:extLst>
          </p:cNvPr>
          <p:cNvSpPr/>
          <p:nvPr/>
        </p:nvSpPr>
        <p:spPr>
          <a:xfrm>
            <a:off x="4555532" y="2264560"/>
            <a:ext cx="2223557" cy="707886"/>
          </a:xfrm>
          <a:prstGeom prst="rect">
            <a:avLst/>
          </a:prstGeom>
        </p:spPr>
        <p:txBody>
          <a:bodyPr wrap="none">
            <a:spAutoFit/>
          </a:bodyPr>
          <a:lstStyle/>
          <a:p>
            <a:r>
              <a:rPr lang="en-US" sz="4000" dirty="0"/>
              <a:t>PROJECTS</a:t>
            </a:r>
          </a:p>
        </p:txBody>
      </p:sp>
      <p:sp>
        <p:nvSpPr>
          <p:cNvPr id="70" name="Rectangle 69">
            <a:extLst>
              <a:ext uri="{FF2B5EF4-FFF2-40B4-BE49-F238E27FC236}">
                <a16:creationId xmlns:a16="http://schemas.microsoft.com/office/drawing/2014/main" id="{9384ECF4-E7D8-4F3B-A2A1-2191C71B5F2F}"/>
              </a:ext>
            </a:extLst>
          </p:cNvPr>
          <p:cNvSpPr/>
          <p:nvPr/>
        </p:nvSpPr>
        <p:spPr>
          <a:xfrm>
            <a:off x="7885073" y="3268257"/>
            <a:ext cx="2223557" cy="707886"/>
          </a:xfrm>
          <a:prstGeom prst="rect">
            <a:avLst/>
          </a:prstGeom>
        </p:spPr>
        <p:txBody>
          <a:bodyPr wrap="none">
            <a:spAutoFit/>
          </a:bodyPr>
          <a:lstStyle/>
          <a:p>
            <a:r>
              <a:rPr lang="en-US" sz="4000" dirty="0"/>
              <a:t>PROJECTS</a:t>
            </a:r>
          </a:p>
        </p:txBody>
      </p:sp>
      <p:sp>
        <p:nvSpPr>
          <p:cNvPr id="71" name="TextBox 70">
            <a:extLst>
              <a:ext uri="{FF2B5EF4-FFF2-40B4-BE49-F238E27FC236}">
                <a16:creationId xmlns:a16="http://schemas.microsoft.com/office/drawing/2014/main" id="{6BF15753-DC27-4BCB-8F20-07D403C0AC64}"/>
              </a:ext>
            </a:extLst>
          </p:cNvPr>
          <p:cNvSpPr txBox="1"/>
          <p:nvPr/>
        </p:nvSpPr>
        <p:spPr>
          <a:xfrm>
            <a:off x="4782729" y="3885164"/>
            <a:ext cx="1769165" cy="461665"/>
          </a:xfrm>
          <a:prstGeom prst="rect">
            <a:avLst/>
          </a:prstGeom>
          <a:noFill/>
        </p:spPr>
        <p:txBody>
          <a:bodyPr wrap="square" rtlCol="0">
            <a:spAutoFit/>
          </a:bodyPr>
          <a:lstStyle/>
          <a:p>
            <a:r>
              <a:rPr lang="en-US" sz="2400" dirty="0"/>
              <a:t>GIS Mapped</a:t>
            </a:r>
          </a:p>
        </p:txBody>
      </p:sp>
      <p:sp>
        <p:nvSpPr>
          <p:cNvPr id="72" name="TextBox 71">
            <a:extLst>
              <a:ext uri="{FF2B5EF4-FFF2-40B4-BE49-F238E27FC236}">
                <a16:creationId xmlns:a16="http://schemas.microsoft.com/office/drawing/2014/main" id="{3D9EF2C0-5469-4A3F-B349-AA684F01D2A4}"/>
              </a:ext>
            </a:extLst>
          </p:cNvPr>
          <p:cNvSpPr txBox="1"/>
          <p:nvPr/>
        </p:nvSpPr>
        <p:spPr>
          <a:xfrm>
            <a:off x="4602396" y="2768281"/>
            <a:ext cx="1769165" cy="461665"/>
          </a:xfrm>
          <a:prstGeom prst="rect">
            <a:avLst/>
          </a:prstGeom>
          <a:noFill/>
        </p:spPr>
        <p:txBody>
          <a:bodyPr wrap="square" rtlCol="0">
            <a:spAutoFit/>
          </a:bodyPr>
          <a:lstStyle/>
          <a:p>
            <a:r>
              <a:rPr lang="en-US" sz="2400" dirty="0"/>
              <a:t>Scoping</a:t>
            </a:r>
          </a:p>
        </p:txBody>
      </p:sp>
      <p:sp>
        <p:nvSpPr>
          <p:cNvPr id="73" name="TextBox 72">
            <a:extLst>
              <a:ext uri="{FF2B5EF4-FFF2-40B4-BE49-F238E27FC236}">
                <a16:creationId xmlns:a16="http://schemas.microsoft.com/office/drawing/2014/main" id="{B3163685-8ED5-416B-A9E0-9E93BD2F26C3}"/>
              </a:ext>
            </a:extLst>
          </p:cNvPr>
          <p:cNvSpPr txBox="1"/>
          <p:nvPr/>
        </p:nvSpPr>
        <p:spPr>
          <a:xfrm>
            <a:off x="7926390" y="3885164"/>
            <a:ext cx="2309085" cy="461665"/>
          </a:xfrm>
          <a:prstGeom prst="rect">
            <a:avLst/>
          </a:prstGeom>
          <a:noFill/>
        </p:spPr>
        <p:txBody>
          <a:bodyPr wrap="square" rtlCol="0">
            <a:spAutoFit/>
          </a:bodyPr>
          <a:lstStyle/>
          <a:p>
            <a:r>
              <a:rPr lang="en-US" sz="2400" dirty="0"/>
              <a:t>PE, ROW, Const.</a:t>
            </a:r>
          </a:p>
        </p:txBody>
      </p:sp>
      <p:sp>
        <p:nvSpPr>
          <p:cNvPr id="74" name="Flowchart: Summing Junction 73">
            <a:extLst>
              <a:ext uri="{FF2B5EF4-FFF2-40B4-BE49-F238E27FC236}">
                <a16:creationId xmlns:a16="http://schemas.microsoft.com/office/drawing/2014/main" id="{3A63C128-2EAE-4453-A417-DEB687D6BAC9}"/>
              </a:ext>
            </a:extLst>
          </p:cNvPr>
          <p:cNvSpPr/>
          <p:nvPr/>
        </p:nvSpPr>
        <p:spPr>
          <a:xfrm>
            <a:off x="3970567" y="1537613"/>
            <a:ext cx="443347" cy="462009"/>
          </a:xfrm>
          <a:prstGeom prst="flowChartSummingJunction">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Summing Junction 74">
            <a:extLst>
              <a:ext uri="{FF2B5EF4-FFF2-40B4-BE49-F238E27FC236}">
                <a16:creationId xmlns:a16="http://schemas.microsoft.com/office/drawing/2014/main" id="{B1B70204-45FE-41AA-A9A4-A52CA7AE9800}"/>
              </a:ext>
            </a:extLst>
          </p:cNvPr>
          <p:cNvSpPr/>
          <p:nvPr/>
        </p:nvSpPr>
        <p:spPr>
          <a:xfrm>
            <a:off x="7234719" y="2446310"/>
            <a:ext cx="443347" cy="462009"/>
          </a:xfrm>
          <a:prstGeom prst="flowChartSummingJunction">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a:extLst>
              <a:ext uri="{FF2B5EF4-FFF2-40B4-BE49-F238E27FC236}">
                <a16:creationId xmlns:a16="http://schemas.microsoft.com/office/drawing/2014/main" id="{795742C5-10C6-40F9-B553-945FF8BC4093}"/>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759195" y="655212"/>
            <a:ext cx="753796" cy="785236"/>
          </a:xfrm>
          <a:prstGeom prst="rect">
            <a:avLst/>
          </a:prstGeom>
        </p:spPr>
      </p:pic>
      <p:pic>
        <p:nvPicPr>
          <p:cNvPr id="79" name="Content Placeholder 3">
            <a:extLst>
              <a:ext uri="{FF2B5EF4-FFF2-40B4-BE49-F238E27FC236}">
                <a16:creationId xmlns:a16="http://schemas.microsoft.com/office/drawing/2014/main" id="{08DA8898-6234-4DBF-B9D3-B022998637B2}"/>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862191" y="1200114"/>
            <a:ext cx="1364474" cy="935812"/>
          </a:xfrm>
          <a:prstGeom prst="rect">
            <a:avLst/>
          </a:prstGeom>
        </p:spPr>
      </p:pic>
      <p:pic>
        <p:nvPicPr>
          <p:cNvPr id="85" name="Graphic 84" descr="Repeat">
            <a:extLst>
              <a:ext uri="{FF2B5EF4-FFF2-40B4-BE49-F238E27FC236}">
                <a16:creationId xmlns:a16="http://schemas.microsoft.com/office/drawing/2014/main" id="{B3F7B5D0-48BD-4E6F-8BA3-63F70F5344F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3228910">
            <a:off x="1896688" y="2340491"/>
            <a:ext cx="914400" cy="914400"/>
          </a:xfrm>
          <a:prstGeom prst="rect">
            <a:avLst/>
          </a:prstGeom>
        </p:spPr>
      </p:pic>
      <p:pic>
        <p:nvPicPr>
          <p:cNvPr id="86" name="Graphic 85" descr="Repeat">
            <a:extLst>
              <a:ext uri="{FF2B5EF4-FFF2-40B4-BE49-F238E27FC236}">
                <a16:creationId xmlns:a16="http://schemas.microsoft.com/office/drawing/2014/main" id="{282B6F8E-E40C-4B57-A1E8-FA9A58AC4C9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3228910">
            <a:off x="5783761" y="2791344"/>
            <a:ext cx="914400" cy="914400"/>
          </a:xfrm>
          <a:prstGeom prst="rect">
            <a:avLst/>
          </a:prstGeom>
        </p:spPr>
      </p:pic>
      <p:sp>
        <p:nvSpPr>
          <p:cNvPr id="90" name="TextBox 89">
            <a:extLst>
              <a:ext uri="{FF2B5EF4-FFF2-40B4-BE49-F238E27FC236}">
                <a16:creationId xmlns:a16="http://schemas.microsoft.com/office/drawing/2014/main" id="{CD94B4D6-3A17-461F-BB49-88818D3C57FB}"/>
              </a:ext>
            </a:extLst>
          </p:cNvPr>
          <p:cNvSpPr txBox="1"/>
          <p:nvPr/>
        </p:nvSpPr>
        <p:spPr>
          <a:xfrm>
            <a:off x="4275779" y="5809318"/>
            <a:ext cx="3402287" cy="523220"/>
          </a:xfrm>
          <a:prstGeom prst="rect">
            <a:avLst/>
          </a:prstGeom>
          <a:noFill/>
        </p:spPr>
        <p:txBody>
          <a:bodyPr wrap="square" rtlCol="0">
            <a:spAutoFit/>
          </a:bodyPr>
          <a:lstStyle/>
          <a:p>
            <a:r>
              <a:rPr lang="en-US" sz="2800" b="1" dirty="0"/>
              <a:t>VPSP2 Framework</a:t>
            </a:r>
          </a:p>
        </p:txBody>
      </p:sp>
      <p:sp>
        <p:nvSpPr>
          <p:cNvPr id="46" name="Slide Number Placeholder 3">
            <a:extLst>
              <a:ext uri="{FF2B5EF4-FFF2-40B4-BE49-F238E27FC236}">
                <a16:creationId xmlns:a16="http://schemas.microsoft.com/office/drawing/2014/main" id="{236A940E-1563-4992-A04A-E44E001DA8B5}"/>
              </a:ext>
            </a:extLst>
          </p:cNvPr>
          <p:cNvSpPr>
            <a:spLocks noGrp="1"/>
          </p:cNvSpPr>
          <p:nvPr>
            <p:ph type="sldNum" sz="quarter" idx="12"/>
          </p:nvPr>
        </p:nvSpPr>
        <p:spPr>
          <a:xfrm>
            <a:off x="9948584" y="6492875"/>
            <a:ext cx="1312025" cy="365125"/>
          </a:xfrm>
        </p:spPr>
        <p:txBody>
          <a:bodyPr/>
          <a:lstStyle/>
          <a:p>
            <a:fld id="{8A03D726-1C29-4BEC-9762-DD1A38FDFBC1}" type="slidenum">
              <a:rPr lang="en-US" sz="1800" smtClean="0"/>
              <a:t>14</a:t>
            </a:fld>
            <a:endParaRPr lang="en-US" sz="1800" dirty="0"/>
          </a:p>
        </p:txBody>
      </p:sp>
      <p:pic>
        <p:nvPicPr>
          <p:cNvPr id="3" name="Picture 2" descr="A picture containing text, map&#10;&#10;Description automatically generated">
            <a:extLst>
              <a:ext uri="{FF2B5EF4-FFF2-40B4-BE49-F238E27FC236}">
                <a16:creationId xmlns:a16="http://schemas.microsoft.com/office/drawing/2014/main" id="{C019BAC2-BDC0-4D00-8731-B8EB82059C3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68388" y="3375452"/>
            <a:ext cx="485369" cy="681220"/>
          </a:xfrm>
          <a:prstGeom prst="rect">
            <a:avLst/>
          </a:prstGeom>
        </p:spPr>
      </p:pic>
      <p:sp>
        <p:nvSpPr>
          <p:cNvPr id="4" name="Arrow: Right 3">
            <a:extLst>
              <a:ext uri="{FF2B5EF4-FFF2-40B4-BE49-F238E27FC236}">
                <a16:creationId xmlns:a16="http://schemas.microsoft.com/office/drawing/2014/main" id="{4F7010B3-0F64-474E-B5D7-C88C06B30FFD}"/>
              </a:ext>
            </a:extLst>
          </p:cNvPr>
          <p:cNvSpPr/>
          <p:nvPr/>
        </p:nvSpPr>
        <p:spPr>
          <a:xfrm>
            <a:off x="6739357" y="3627018"/>
            <a:ext cx="229031" cy="167616"/>
          </a:xfrm>
          <a:prstGeom prst="rightArrow">
            <a:avLst>
              <a:gd name="adj1" fmla="val 50000"/>
              <a:gd name="adj2" fmla="val 45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6224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6EA4C-0553-4107-891B-4D8BE9E77881}"/>
              </a:ext>
            </a:extLst>
          </p:cNvPr>
          <p:cNvSpPr>
            <a:spLocks noGrp="1"/>
          </p:cNvSpPr>
          <p:nvPr>
            <p:ph type="title"/>
          </p:nvPr>
        </p:nvSpPr>
        <p:spPr/>
        <p:txBody>
          <a:bodyPr/>
          <a:lstStyle/>
          <a:p>
            <a:r>
              <a:rPr lang="en-US" b="1" dirty="0">
                <a:solidFill>
                  <a:srgbClr val="0070C0"/>
                </a:solidFill>
              </a:rPr>
              <a:t>Qualifications Worksheet</a:t>
            </a:r>
          </a:p>
        </p:txBody>
      </p:sp>
      <p:sp>
        <p:nvSpPr>
          <p:cNvPr id="3" name="Content Placeholder 2">
            <a:extLst>
              <a:ext uri="{FF2B5EF4-FFF2-40B4-BE49-F238E27FC236}">
                <a16:creationId xmlns:a16="http://schemas.microsoft.com/office/drawing/2014/main" id="{9EF0D483-0E3E-4469-A522-29431A947F9F}"/>
              </a:ext>
            </a:extLst>
          </p:cNvPr>
          <p:cNvSpPr>
            <a:spLocks noGrp="1"/>
          </p:cNvSpPr>
          <p:nvPr>
            <p:ph sz="half" idx="1"/>
          </p:nvPr>
        </p:nvSpPr>
        <p:spPr>
          <a:xfrm>
            <a:off x="898358" y="1845734"/>
            <a:ext cx="10603831" cy="4023360"/>
          </a:xfrm>
        </p:spPr>
        <p:txBody>
          <a:bodyPr>
            <a:normAutofit/>
          </a:bodyPr>
          <a:lstStyle/>
          <a:p>
            <a:r>
              <a:rPr lang="en-US" sz="2400" b="1" i="1" dirty="0">
                <a:solidFill>
                  <a:schemeClr val="tx1">
                    <a:lumMod val="65000"/>
                    <a:lumOff val="35000"/>
                  </a:schemeClr>
                </a:solidFill>
              </a:rPr>
              <a:t>To address regionally identified ideas and needs, a Qualifications Worksheet was developed to assess the scope and evaluate it’s potential Transportation Value.</a:t>
            </a:r>
          </a:p>
          <a:p>
            <a:r>
              <a:rPr lang="en-US" sz="2400" b="1" i="1" dirty="0">
                <a:solidFill>
                  <a:schemeClr val="tx1">
                    <a:lumMod val="65000"/>
                    <a:lumOff val="35000"/>
                  </a:schemeClr>
                </a:solidFill>
              </a:rPr>
              <a:t>See Qualifications Worksheet</a:t>
            </a:r>
          </a:p>
        </p:txBody>
      </p:sp>
      <p:sp>
        <p:nvSpPr>
          <p:cNvPr id="5" name="Slide Number Placeholder 4">
            <a:extLst>
              <a:ext uri="{FF2B5EF4-FFF2-40B4-BE49-F238E27FC236}">
                <a16:creationId xmlns:a16="http://schemas.microsoft.com/office/drawing/2014/main" id="{851D3D10-4217-47E8-A02F-EEAA1FF3F9B0}"/>
              </a:ext>
            </a:extLst>
          </p:cNvPr>
          <p:cNvSpPr>
            <a:spLocks noGrp="1"/>
          </p:cNvSpPr>
          <p:nvPr>
            <p:ph type="sldNum" sz="quarter" idx="12"/>
          </p:nvPr>
        </p:nvSpPr>
        <p:spPr/>
        <p:txBody>
          <a:bodyPr/>
          <a:lstStyle/>
          <a:p>
            <a:fld id="{8A03D726-1C29-4BEC-9762-DD1A38FDFBC1}" type="slidenum">
              <a:rPr lang="en-US" smtClean="0"/>
              <a:t>15</a:t>
            </a:fld>
            <a:endParaRPr lang="en-US"/>
          </a:p>
        </p:txBody>
      </p:sp>
    </p:spTree>
    <p:extLst>
      <p:ext uri="{BB962C8B-B14F-4D97-AF65-F5344CB8AC3E}">
        <p14:creationId xmlns:p14="http://schemas.microsoft.com/office/powerpoint/2010/main" val="35713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6EA4C-0553-4107-891B-4D8BE9E77881}"/>
              </a:ext>
            </a:extLst>
          </p:cNvPr>
          <p:cNvSpPr>
            <a:spLocks noGrp="1"/>
          </p:cNvSpPr>
          <p:nvPr>
            <p:ph type="title"/>
          </p:nvPr>
        </p:nvSpPr>
        <p:spPr/>
        <p:txBody>
          <a:bodyPr/>
          <a:lstStyle/>
          <a:p>
            <a:r>
              <a:rPr lang="en-US" b="1" dirty="0">
                <a:solidFill>
                  <a:srgbClr val="0070C0"/>
                </a:solidFill>
              </a:rPr>
              <a:t>Harmonization</a:t>
            </a:r>
          </a:p>
        </p:txBody>
      </p:sp>
      <p:sp>
        <p:nvSpPr>
          <p:cNvPr id="3" name="Content Placeholder 2">
            <a:extLst>
              <a:ext uri="{FF2B5EF4-FFF2-40B4-BE49-F238E27FC236}">
                <a16:creationId xmlns:a16="http://schemas.microsoft.com/office/drawing/2014/main" id="{9EF0D483-0E3E-4469-A522-29431A947F9F}"/>
              </a:ext>
            </a:extLst>
          </p:cNvPr>
          <p:cNvSpPr>
            <a:spLocks noGrp="1"/>
          </p:cNvSpPr>
          <p:nvPr>
            <p:ph sz="half" idx="1"/>
          </p:nvPr>
        </p:nvSpPr>
        <p:spPr>
          <a:xfrm>
            <a:off x="898358" y="1845734"/>
            <a:ext cx="10603831" cy="4023360"/>
          </a:xfrm>
        </p:spPr>
        <p:txBody>
          <a:bodyPr>
            <a:normAutofit fontScale="92500" lnSpcReduction="10000"/>
          </a:bodyPr>
          <a:lstStyle/>
          <a:p>
            <a:r>
              <a:rPr lang="en-US" sz="2400" dirty="0">
                <a:solidFill>
                  <a:schemeClr val="tx1">
                    <a:lumMod val="65000"/>
                    <a:lumOff val="35000"/>
                  </a:schemeClr>
                </a:solidFill>
              </a:rPr>
              <a:t>“</a:t>
            </a:r>
            <a:r>
              <a:rPr lang="en-US" sz="2800" b="1" i="1" dirty="0">
                <a:solidFill>
                  <a:schemeClr val="tx1">
                    <a:lumMod val="65000"/>
                    <a:lumOff val="35000"/>
                  </a:schemeClr>
                </a:solidFill>
              </a:rPr>
              <a:t>incorporation of need(s) that would not have otherwise been included in the project.”</a:t>
            </a:r>
          </a:p>
          <a:p>
            <a:r>
              <a:rPr lang="en-US" sz="2800" b="1" i="1" dirty="0">
                <a:solidFill>
                  <a:schemeClr val="tx1">
                    <a:lumMod val="65000"/>
                    <a:lumOff val="35000"/>
                  </a:schemeClr>
                </a:solidFill>
              </a:rPr>
              <a:t>(e.g. a paving project is coming through and drainage culverts are in need of replacement. Like Howe Hill Rd in Pomfret-Sharon</a:t>
            </a:r>
          </a:p>
          <a:p>
            <a:r>
              <a:rPr lang="en-US" sz="2800" b="1" i="1" dirty="0">
                <a:solidFill>
                  <a:schemeClr val="tx1">
                    <a:lumMod val="65000"/>
                    <a:lumOff val="35000"/>
                  </a:schemeClr>
                </a:solidFill>
              </a:rPr>
              <a:t>Or when VT107 was getting resurfaced after T.S. Irene, the VT100/VT107 intersection was improved along with the creation of a park and ride).</a:t>
            </a:r>
          </a:p>
          <a:p>
            <a:endParaRPr lang="en-US" sz="2800" b="1" i="1" dirty="0"/>
          </a:p>
          <a:p>
            <a:r>
              <a:rPr lang="en-US" sz="2800" i="1" dirty="0">
                <a:solidFill>
                  <a:schemeClr val="accent1"/>
                </a:solidFill>
              </a:rPr>
              <a:t>Consideration to be included in project scope is key…how much scope creep, financial addition, ROW impacts, natural project inclusion needs to be balanced.</a:t>
            </a:r>
          </a:p>
          <a:p>
            <a:endParaRPr lang="en-US" sz="2400" b="1" i="1" dirty="0"/>
          </a:p>
        </p:txBody>
      </p:sp>
      <p:sp>
        <p:nvSpPr>
          <p:cNvPr id="5" name="Slide Number Placeholder 4">
            <a:extLst>
              <a:ext uri="{FF2B5EF4-FFF2-40B4-BE49-F238E27FC236}">
                <a16:creationId xmlns:a16="http://schemas.microsoft.com/office/drawing/2014/main" id="{851D3D10-4217-47E8-A02F-EEAA1FF3F9B0}"/>
              </a:ext>
            </a:extLst>
          </p:cNvPr>
          <p:cNvSpPr>
            <a:spLocks noGrp="1"/>
          </p:cNvSpPr>
          <p:nvPr>
            <p:ph type="sldNum" sz="quarter" idx="12"/>
          </p:nvPr>
        </p:nvSpPr>
        <p:spPr/>
        <p:txBody>
          <a:bodyPr/>
          <a:lstStyle/>
          <a:p>
            <a:fld id="{8A03D726-1C29-4BEC-9762-DD1A38FDFBC1}" type="slidenum">
              <a:rPr lang="en-US" smtClean="0"/>
              <a:t>16</a:t>
            </a:fld>
            <a:endParaRPr lang="en-US"/>
          </a:p>
        </p:txBody>
      </p:sp>
    </p:spTree>
    <p:extLst>
      <p:ext uri="{BB962C8B-B14F-4D97-AF65-F5344CB8AC3E}">
        <p14:creationId xmlns:p14="http://schemas.microsoft.com/office/powerpoint/2010/main" val="963850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175F6-8FB0-4715-AA3F-D217BCDBB785}"/>
              </a:ext>
            </a:extLst>
          </p:cNvPr>
          <p:cNvSpPr>
            <a:spLocks noGrp="1"/>
          </p:cNvSpPr>
          <p:nvPr>
            <p:ph type="title"/>
          </p:nvPr>
        </p:nvSpPr>
        <p:spPr/>
        <p:txBody>
          <a:bodyPr>
            <a:noAutofit/>
          </a:bodyPr>
          <a:lstStyle/>
          <a:p>
            <a:r>
              <a:rPr lang="en-US" sz="5400" b="1" dirty="0">
                <a:solidFill>
                  <a:srgbClr val="0070C0"/>
                </a:solidFill>
              </a:rPr>
              <a:t>What to Expect for February 2021?</a:t>
            </a:r>
          </a:p>
        </p:txBody>
      </p:sp>
      <p:sp>
        <p:nvSpPr>
          <p:cNvPr id="3" name="Content Placeholder 2">
            <a:extLst>
              <a:ext uri="{FF2B5EF4-FFF2-40B4-BE49-F238E27FC236}">
                <a16:creationId xmlns:a16="http://schemas.microsoft.com/office/drawing/2014/main" id="{092DE763-287D-47A4-8DF3-BAAB358B960C}"/>
              </a:ext>
            </a:extLst>
          </p:cNvPr>
          <p:cNvSpPr>
            <a:spLocks noGrp="1"/>
          </p:cNvSpPr>
          <p:nvPr>
            <p:ph sz="half" idx="1"/>
          </p:nvPr>
        </p:nvSpPr>
        <p:spPr>
          <a:xfrm>
            <a:off x="680184" y="2033057"/>
            <a:ext cx="4937760" cy="4426728"/>
          </a:xfrm>
        </p:spPr>
        <p:txBody>
          <a:bodyPr>
            <a:normAutofit/>
          </a:bodyPr>
          <a:lstStyle/>
          <a:p>
            <a:pPr marL="514350" indent="-514350">
              <a:buFont typeface="+mj-lt"/>
              <a:buAutoNum type="arabicPeriod"/>
            </a:pPr>
            <a:r>
              <a:rPr lang="en-US" sz="2800" b="1" dirty="0" err="1"/>
              <a:t>VTrans</a:t>
            </a:r>
            <a:r>
              <a:rPr lang="en-US" sz="2800" b="1" dirty="0"/>
              <a:t> will send a list of projects derived from Asset and Safety Management system for TACs to review, evaluate and prioritize. </a:t>
            </a:r>
          </a:p>
          <a:p>
            <a:pPr marL="514350" indent="-514350">
              <a:buFont typeface="+mj-lt"/>
              <a:buAutoNum type="arabicPeriod"/>
            </a:pPr>
            <a:r>
              <a:rPr lang="en-US" sz="2800" b="1" dirty="0"/>
              <a:t>2021 will review only Paving, Roadway and Traffic &amp; Safety projects. 2021 will review State and TH Bridge projects.</a:t>
            </a:r>
          </a:p>
        </p:txBody>
      </p:sp>
      <p:sp>
        <p:nvSpPr>
          <p:cNvPr id="4" name="Content Placeholder 3">
            <a:extLst>
              <a:ext uri="{FF2B5EF4-FFF2-40B4-BE49-F238E27FC236}">
                <a16:creationId xmlns:a16="http://schemas.microsoft.com/office/drawing/2014/main" id="{25FED0E7-F17D-4997-BFB4-AECDF4CB75A7}"/>
              </a:ext>
            </a:extLst>
          </p:cNvPr>
          <p:cNvSpPr>
            <a:spLocks noGrp="1"/>
          </p:cNvSpPr>
          <p:nvPr>
            <p:ph sz="half" idx="2"/>
          </p:nvPr>
        </p:nvSpPr>
        <p:spPr>
          <a:xfrm>
            <a:off x="6274723" y="2033057"/>
            <a:ext cx="4937760" cy="4023360"/>
          </a:xfrm>
        </p:spPr>
        <p:txBody>
          <a:bodyPr>
            <a:normAutofit/>
          </a:bodyPr>
          <a:lstStyle/>
          <a:p>
            <a:pPr marL="514350" indent="-514350">
              <a:buFont typeface="+mj-lt"/>
              <a:buAutoNum type="arabicPeriod" startAt="3"/>
            </a:pPr>
            <a:r>
              <a:rPr lang="en-US" sz="2800" b="1" dirty="0"/>
              <a:t>RPCs will work with TAC to generate a “Transportation Value” for each project.</a:t>
            </a:r>
          </a:p>
          <a:p>
            <a:pPr marL="514350" indent="-514350">
              <a:buFont typeface="+mj-lt"/>
              <a:buAutoNum type="arabicPeriod" startAt="3"/>
            </a:pPr>
            <a:r>
              <a:rPr lang="en-US" sz="2800" b="1" dirty="0"/>
              <a:t>TAC </a:t>
            </a:r>
            <a:r>
              <a:rPr lang="en-US" sz="2800" b="1"/>
              <a:t>and CVRPC </a:t>
            </a:r>
            <a:r>
              <a:rPr lang="en-US" sz="2800" b="1" dirty="0"/>
              <a:t>Board approve of list to submit to </a:t>
            </a:r>
            <a:r>
              <a:rPr lang="en-US" sz="2800" b="1" dirty="0" err="1"/>
              <a:t>VTrans</a:t>
            </a:r>
            <a:r>
              <a:rPr lang="en-US" sz="2800" b="1" dirty="0"/>
              <a:t> by Spring 2021.</a:t>
            </a:r>
          </a:p>
          <a:p>
            <a:endParaRPr lang="en-US" dirty="0"/>
          </a:p>
        </p:txBody>
      </p:sp>
      <p:sp>
        <p:nvSpPr>
          <p:cNvPr id="5" name="Slide Number Placeholder 4">
            <a:extLst>
              <a:ext uri="{FF2B5EF4-FFF2-40B4-BE49-F238E27FC236}">
                <a16:creationId xmlns:a16="http://schemas.microsoft.com/office/drawing/2014/main" id="{C80097E3-B2A7-4732-BF6C-BD69C6EA8871}"/>
              </a:ext>
            </a:extLst>
          </p:cNvPr>
          <p:cNvSpPr>
            <a:spLocks noGrp="1"/>
          </p:cNvSpPr>
          <p:nvPr>
            <p:ph type="sldNum" sz="quarter" idx="12"/>
          </p:nvPr>
        </p:nvSpPr>
        <p:spPr/>
        <p:txBody>
          <a:bodyPr/>
          <a:lstStyle/>
          <a:p>
            <a:fld id="{8A03D726-1C29-4BEC-9762-DD1A38FDFBC1}" type="slidenum">
              <a:rPr lang="en-US" smtClean="0"/>
              <a:t>17</a:t>
            </a:fld>
            <a:endParaRPr lang="en-US"/>
          </a:p>
        </p:txBody>
      </p:sp>
    </p:spTree>
    <p:extLst>
      <p:ext uri="{BB962C8B-B14F-4D97-AF65-F5344CB8AC3E}">
        <p14:creationId xmlns:p14="http://schemas.microsoft.com/office/powerpoint/2010/main" val="2378257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80484"/>
            <a:ext cx="9758562" cy="1056876"/>
          </a:xfrm>
        </p:spPr>
        <p:txBody>
          <a:bodyPr>
            <a:normAutofit/>
          </a:bodyPr>
          <a:lstStyle/>
          <a:p>
            <a:pPr lvl="0" defTabSz="457200">
              <a:lnSpc>
                <a:spcPct val="100000"/>
              </a:lnSpc>
              <a:spcBef>
                <a:spcPts val="0"/>
              </a:spcBef>
              <a:defRPr/>
            </a:pPr>
            <a:r>
              <a:rPr lang="en-US" sz="5400" spc="0" dirty="0">
                <a:solidFill>
                  <a:srgbClr val="0070C0"/>
                </a:solidFill>
                <a:latin typeface="Calibri" panose="020F0502020204030204"/>
                <a:ea typeface="+mn-ea"/>
                <a:cs typeface="Arial" panose="020B0604020202020204" pitchFamily="34" charset="0"/>
              </a:rPr>
              <a:t>Questions?</a:t>
            </a:r>
            <a:endParaRPr lang="en-US" dirty="0"/>
          </a:p>
        </p:txBody>
      </p:sp>
      <p:pic>
        <p:nvPicPr>
          <p:cNvPr id="7" name="Picture 6"/>
          <p:cNvPicPr>
            <a:picLocks noChangeAspect="1"/>
          </p:cNvPicPr>
          <p:nvPr/>
        </p:nvPicPr>
        <p:blipFill>
          <a:blip r:embed="rId2"/>
          <a:stretch>
            <a:fillRect/>
          </a:stretch>
        </p:blipFill>
        <p:spPr>
          <a:xfrm>
            <a:off x="9120957" y="1737360"/>
            <a:ext cx="2871025" cy="4275331"/>
          </a:xfrm>
          <a:prstGeom prst="rect">
            <a:avLst/>
          </a:prstGeom>
        </p:spPr>
      </p:pic>
      <p:pic>
        <p:nvPicPr>
          <p:cNvPr id="8" name="Picture 7"/>
          <p:cNvPicPr>
            <a:picLocks noChangeAspect="1"/>
          </p:cNvPicPr>
          <p:nvPr/>
        </p:nvPicPr>
        <p:blipFill>
          <a:blip r:embed="rId3"/>
          <a:stretch>
            <a:fillRect/>
          </a:stretch>
        </p:blipFill>
        <p:spPr>
          <a:xfrm>
            <a:off x="2670037" y="2363989"/>
            <a:ext cx="5325970" cy="2907259"/>
          </a:xfrm>
          <a:prstGeom prst="rect">
            <a:avLst/>
          </a:prstGeom>
        </p:spPr>
      </p:pic>
      <p:sp>
        <p:nvSpPr>
          <p:cNvPr id="9" name="Slide Number Placeholder 3">
            <a:extLst>
              <a:ext uri="{FF2B5EF4-FFF2-40B4-BE49-F238E27FC236}">
                <a16:creationId xmlns:a16="http://schemas.microsoft.com/office/drawing/2014/main" id="{3CB36D15-2FAC-4C11-9FC6-2971FE9ACEA5}"/>
              </a:ext>
            </a:extLst>
          </p:cNvPr>
          <p:cNvSpPr>
            <a:spLocks noGrp="1"/>
          </p:cNvSpPr>
          <p:nvPr>
            <p:ph type="sldNum" sz="quarter" idx="12"/>
          </p:nvPr>
        </p:nvSpPr>
        <p:spPr>
          <a:xfrm>
            <a:off x="9948584" y="6492875"/>
            <a:ext cx="1312025" cy="365125"/>
          </a:xfrm>
        </p:spPr>
        <p:txBody>
          <a:bodyPr/>
          <a:lstStyle/>
          <a:p>
            <a:fld id="{8A03D726-1C29-4BEC-9762-DD1A38FDFBC1}" type="slidenum">
              <a:rPr lang="en-US" sz="1800" smtClean="0"/>
              <a:t>18</a:t>
            </a:fld>
            <a:endParaRPr lang="en-US" sz="1800" dirty="0"/>
          </a:p>
        </p:txBody>
      </p:sp>
    </p:spTree>
    <p:extLst>
      <p:ext uri="{BB962C8B-B14F-4D97-AF65-F5344CB8AC3E}">
        <p14:creationId xmlns:p14="http://schemas.microsoft.com/office/powerpoint/2010/main" val="2809662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0919AB38-B36C-4348-A59C-B1B22B557BC6}"/>
              </a:ext>
            </a:extLst>
          </p:cNvPr>
          <p:cNvGraphicFramePr/>
          <p:nvPr>
            <p:extLst>
              <p:ext uri="{D42A27DB-BD31-4B8C-83A1-F6EECF244321}">
                <p14:modId xmlns:p14="http://schemas.microsoft.com/office/powerpoint/2010/main" val="1443482559"/>
              </p:ext>
            </p:extLst>
          </p:nvPr>
        </p:nvGraphicFramePr>
        <p:xfrm>
          <a:off x="2103591" y="1736406"/>
          <a:ext cx="2986438" cy="2359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ylinder 1">
            <a:extLst>
              <a:ext uri="{FF2B5EF4-FFF2-40B4-BE49-F238E27FC236}">
                <a16:creationId xmlns:a16="http://schemas.microsoft.com/office/drawing/2014/main" id="{6D4AA91C-21D4-4A07-9D5E-990F3A5326B9}"/>
              </a:ext>
            </a:extLst>
          </p:cNvPr>
          <p:cNvSpPr/>
          <p:nvPr/>
        </p:nvSpPr>
        <p:spPr>
          <a:xfrm>
            <a:off x="1958335" y="5074861"/>
            <a:ext cx="3765878" cy="118693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A46B1CBE-2FF9-418C-9625-9E545D26DD7E}"/>
              </a:ext>
            </a:extLst>
          </p:cNvPr>
          <p:cNvGrpSpPr/>
          <p:nvPr/>
        </p:nvGrpSpPr>
        <p:grpSpPr>
          <a:xfrm>
            <a:off x="1634439" y="1364075"/>
            <a:ext cx="3924741" cy="4935993"/>
            <a:chOff x="5433554" y="1041721"/>
            <a:chExt cx="3924741" cy="4935993"/>
          </a:xfrm>
        </p:grpSpPr>
        <p:sp>
          <p:nvSpPr>
            <p:cNvPr id="6" name="Oval 5">
              <a:extLst>
                <a:ext uri="{FF2B5EF4-FFF2-40B4-BE49-F238E27FC236}">
                  <a16:creationId xmlns:a16="http://schemas.microsoft.com/office/drawing/2014/main" id="{794915D2-4A84-4CD4-B4EB-394ACBC7E61B}"/>
                </a:ext>
              </a:extLst>
            </p:cNvPr>
            <p:cNvSpPr/>
            <p:nvPr/>
          </p:nvSpPr>
          <p:spPr>
            <a:xfrm>
              <a:off x="6160795" y="2248812"/>
              <a:ext cx="2848269" cy="918117"/>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7" name="Arrow: Down 6">
              <a:extLst>
                <a:ext uri="{FF2B5EF4-FFF2-40B4-BE49-F238E27FC236}">
                  <a16:creationId xmlns:a16="http://schemas.microsoft.com/office/drawing/2014/main" id="{AB0D3473-D5B1-405D-9108-9C6E4AA50112}"/>
                </a:ext>
              </a:extLst>
            </p:cNvPr>
            <p:cNvSpPr/>
            <p:nvPr/>
          </p:nvSpPr>
          <p:spPr>
            <a:xfrm>
              <a:off x="7112731" y="4212788"/>
              <a:ext cx="817654" cy="523298"/>
            </a:xfrm>
            <a:prstGeom prst="downArrow">
              <a:avLst/>
            </a:prstGeom>
            <a:solidFill>
              <a:schemeClr val="bg2">
                <a:lumMod val="50000"/>
              </a:schemeClr>
            </a:solidFill>
            <a:ln>
              <a:solidFill>
                <a:schemeClr val="bg2">
                  <a:lumMod val="50000"/>
                </a:schemeClr>
              </a:solidFill>
            </a:ln>
          </p:spPr>
          <p:style>
            <a:lnRef idx="2">
              <a:scrgbClr r="0" g="0" b="0"/>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9" name="Freeform: Shape 8">
              <a:extLst>
                <a:ext uri="{FF2B5EF4-FFF2-40B4-BE49-F238E27FC236}">
                  <a16:creationId xmlns:a16="http://schemas.microsoft.com/office/drawing/2014/main" id="{1B234876-6E84-4DAD-BEED-3D2437CF0D2F}"/>
                </a:ext>
              </a:extLst>
            </p:cNvPr>
            <p:cNvSpPr/>
            <p:nvPr/>
          </p:nvSpPr>
          <p:spPr>
            <a:xfrm>
              <a:off x="5433554" y="4996529"/>
              <a:ext cx="3924741" cy="981185"/>
            </a:xfrm>
            <a:custGeom>
              <a:avLst/>
              <a:gdLst>
                <a:gd name="connsiteX0" fmla="*/ 0 w 3924741"/>
                <a:gd name="connsiteY0" fmla="*/ 0 h 981185"/>
                <a:gd name="connsiteX1" fmla="*/ 3924741 w 3924741"/>
                <a:gd name="connsiteY1" fmla="*/ 0 h 981185"/>
                <a:gd name="connsiteX2" fmla="*/ 3924741 w 3924741"/>
                <a:gd name="connsiteY2" fmla="*/ 981185 h 981185"/>
                <a:gd name="connsiteX3" fmla="*/ 0 w 3924741"/>
                <a:gd name="connsiteY3" fmla="*/ 981185 h 981185"/>
                <a:gd name="connsiteX4" fmla="*/ 0 w 3924741"/>
                <a:gd name="connsiteY4" fmla="*/ 0 h 981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4741" h="981185">
                  <a:moveTo>
                    <a:pt x="0" y="0"/>
                  </a:moveTo>
                  <a:lnTo>
                    <a:pt x="3924741" y="0"/>
                  </a:lnTo>
                  <a:lnTo>
                    <a:pt x="3924741" y="981185"/>
                  </a:lnTo>
                  <a:lnTo>
                    <a:pt x="0" y="9811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2024" tIns="192024" rIns="192024" bIns="192024" numCol="1" spcCol="1270" anchor="ctr" anchorCtr="0">
              <a:noAutofit/>
            </a:bodyPr>
            <a:lstStyle/>
            <a:p>
              <a:pPr marL="282575" lvl="0" indent="0" algn="ctr" defTabSz="1200150">
                <a:lnSpc>
                  <a:spcPct val="90000"/>
                </a:lnSpc>
                <a:spcBef>
                  <a:spcPct val="0"/>
                </a:spcBef>
                <a:spcAft>
                  <a:spcPct val="35000"/>
                </a:spcAft>
                <a:buNone/>
              </a:pPr>
              <a:r>
                <a:rPr lang="en-US" sz="2700" kern="1200" dirty="0"/>
                <a:t>Capital Program</a:t>
              </a:r>
            </a:p>
          </p:txBody>
        </p:sp>
        <p:sp>
          <p:nvSpPr>
            <p:cNvPr id="10" name="Freeform: Shape 9">
              <a:extLst>
                <a:ext uri="{FF2B5EF4-FFF2-40B4-BE49-F238E27FC236}">
                  <a16:creationId xmlns:a16="http://schemas.microsoft.com/office/drawing/2014/main" id="{0107CFBB-7AF3-444E-B25D-564CBE03D6AA}"/>
                </a:ext>
              </a:extLst>
            </p:cNvPr>
            <p:cNvSpPr/>
            <p:nvPr/>
          </p:nvSpPr>
          <p:spPr>
            <a:xfrm>
              <a:off x="6972637" y="2376774"/>
              <a:ext cx="1471777" cy="1471777"/>
            </a:xfrm>
            <a:custGeom>
              <a:avLst/>
              <a:gdLst>
                <a:gd name="connsiteX0" fmla="*/ 0 w 1471777"/>
                <a:gd name="connsiteY0" fmla="*/ 735889 h 1471777"/>
                <a:gd name="connsiteX1" fmla="*/ 735889 w 1471777"/>
                <a:gd name="connsiteY1" fmla="*/ 0 h 1471777"/>
                <a:gd name="connsiteX2" fmla="*/ 1471778 w 1471777"/>
                <a:gd name="connsiteY2" fmla="*/ 735889 h 1471777"/>
                <a:gd name="connsiteX3" fmla="*/ 735889 w 1471777"/>
                <a:gd name="connsiteY3" fmla="*/ 1471778 h 1471777"/>
                <a:gd name="connsiteX4" fmla="*/ 0 w 1471777"/>
                <a:gd name="connsiteY4" fmla="*/ 735889 h 147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1777" h="1471777">
                  <a:moveTo>
                    <a:pt x="0" y="735889"/>
                  </a:moveTo>
                  <a:cubicBezTo>
                    <a:pt x="0" y="329469"/>
                    <a:pt x="329469" y="0"/>
                    <a:pt x="735889" y="0"/>
                  </a:cubicBezTo>
                  <a:cubicBezTo>
                    <a:pt x="1142309" y="0"/>
                    <a:pt x="1471778" y="329469"/>
                    <a:pt x="1471778" y="735889"/>
                  </a:cubicBezTo>
                  <a:cubicBezTo>
                    <a:pt x="1471778" y="1142309"/>
                    <a:pt x="1142309" y="1471778"/>
                    <a:pt x="735889" y="1471778"/>
                  </a:cubicBezTo>
                  <a:cubicBezTo>
                    <a:pt x="329469" y="1471778"/>
                    <a:pt x="0" y="1142309"/>
                    <a:pt x="0" y="735889"/>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5547" tIns="295547" rIns="295547" bIns="295547" numCol="1" spcCol="1270" anchor="ctr" anchorCtr="0">
              <a:noAutofit/>
            </a:bodyPr>
            <a:lstStyle/>
            <a:p>
              <a:pPr marL="0" lvl="0" indent="0" algn="ctr" defTabSz="2800350">
                <a:lnSpc>
                  <a:spcPct val="90000"/>
                </a:lnSpc>
                <a:spcBef>
                  <a:spcPct val="0"/>
                </a:spcBef>
                <a:spcAft>
                  <a:spcPct val="35000"/>
                </a:spcAft>
                <a:buNone/>
              </a:pPr>
              <a:endParaRPr lang="en-US" sz="6300" kern="1200" dirty="0"/>
            </a:p>
          </p:txBody>
        </p:sp>
        <p:sp>
          <p:nvSpPr>
            <p:cNvPr id="18" name="Freeform: Shape 17">
              <a:extLst>
                <a:ext uri="{FF2B5EF4-FFF2-40B4-BE49-F238E27FC236}">
                  <a16:creationId xmlns:a16="http://schemas.microsoft.com/office/drawing/2014/main" id="{FE8E90E8-8DA9-40E2-8CEF-06211638FB86}"/>
                </a:ext>
              </a:extLst>
            </p:cNvPr>
            <p:cNvSpPr/>
            <p:nvPr/>
          </p:nvSpPr>
          <p:spPr>
            <a:xfrm>
              <a:off x="6339117" y="1041721"/>
              <a:ext cx="1471777" cy="1471777"/>
            </a:xfrm>
            <a:custGeom>
              <a:avLst/>
              <a:gdLst>
                <a:gd name="connsiteX0" fmla="*/ 0 w 1471777"/>
                <a:gd name="connsiteY0" fmla="*/ 735889 h 1471777"/>
                <a:gd name="connsiteX1" fmla="*/ 735889 w 1471777"/>
                <a:gd name="connsiteY1" fmla="*/ 0 h 1471777"/>
                <a:gd name="connsiteX2" fmla="*/ 1471778 w 1471777"/>
                <a:gd name="connsiteY2" fmla="*/ 735889 h 1471777"/>
                <a:gd name="connsiteX3" fmla="*/ 735889 w 1471777"/>
                <a:gd name="connsiteY3" fmla="*/ 1471778 h 1471777"/>
                <a:gd name="connsiteX4" fmla="*/ 0 w 1471777"/>
                <a:gd name="connsiteY4" fmla="*/ 735889 h 147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1777" h="1471777">
                  <a:moveTo>
                    <a:pt x="0" y="735889"/>
                  </a:moveTo>
                  <a:cubicBezTo>
                    <a:pt x="0" y="329469"/>
                    <a:pt x="329469" y="0"/>
                    <a:pt x="735889" y="0"/>
                  </a:cubicBezTo>
                  <a:cubicBezTo>
                    <a:pt x="1142309" y="0"/>
                    <a:pt x="1471778" y="329469"/>
                    <a:pt x="1471778" y="735889"/>
                  </a:cubicBezTo>
                  <a:cubicBezTo>
                    <a:pt x="1471778" y="1142309"/>
                    <a:pt x="1142309" y="1471778"/>
                    <a:pt x="735889" y="1471778"/>
                  </a:cubicBezTo>
                  <a:cubicBezTo>
                    <a:pt x="329469" y="1471778"/>
                    <a:pt x="0" y="1142309"/>
                    <a:pt x="0" y="735889"/>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5547" tIns="295547" rIns="295547" bIns="295547" numCol="1" spcCol="1270" anchor="ctr" anchorCtr="0">
              <a:noAutofit/>
            </a:bodyPr>
            <a:lstStyle/>
            <a:p>
              <a:pPr marL="0" lvl="0" indent="0" algn="ctr" defTabSz="2800350">
                <a:lnSpc>
                  <a:spcPct val="90000"/>
                </a:lnSpc>
                <a:spcBef>
                  <a:spcPct val="0"/>
                </a:spcBef>
                <a:spcAft>
                  <a:spcPct val="35000"/>
                </a:spcAft>
                <a:buNone/>
              </a:pPr>
              <a:endParaRPr lang="en-US" sz="6300" kern="1200" dirty="0"/>
            </a:p>
          </p:txBody>
        </p:sp>
        <p:sp>
          <p:nvSpPr>
            <p:cNvPr id="20" name="Freeform: Shape 19">
              <a:extLst>
                <a:ext uri="{FF2B5EF4-FFF2-40B4-BE49-F238E27FC236}">
                  <a16:creationId xmlns:a16="http://schemas.microsoft.com/office/drawing/2014/main" id="{02C1C18F-2AAB-4182-AD21-17E47295126D}"/>
                </a:ext>
              </a:extLst>
            </p:cNvPr>
            <p:cNvSpPr/>
            <p:nvPr/>
          </p:nvSpPr>
          <p:spPr>
            <a:xfrm>
              <a:off x="7780866" y="1729537"/>
              <a:ext cx="836249" cy="889704"/>
            </a:xfrm>
            <a:custGeom>
              <a:avLst/>
              <a:gdLst>
                <a:gd name="connsiteX0" fmla="*/ 0 w 836249"/>
                <a:gd name="connsiteY0" fmla="*/ 444852 h 889704"/>
                <a:gd name="connsiteX1" fmla="*/ 418125 w 836249"/>
                <a:gd name="connsiteY1" fmla="*/ 0 h 889704"/>
                <a:gd name="connsiteX2" fmla="*/ 836250 w 836249"/>
                <a:gd name="connsiteY2" fmla="*/ 444852 h 889704"/>
                <a:gd name="connsiteX3" fmla="*/ 418125 w 836249"/>
                <a:gd name="connsiteY3" fmla="*/ 889704 h 889704"/>
                <a:gd name="connsiteX4" fmla="*/ 0 w 836249"/>
                <a:gd name="connsiteY4" fmla="*/ 444852 h 889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249" h="889704">
                  <a:moveTo>
                    <a:pt x="0" y="444852"/>
                  </a:moveTo>
                  <a:cubicBezTo>
                    <a:pt x="0" y="199167"/>
                    <a:pt x="187201" y="0"/>
                    <a:pt x="418125" y="0"/>
                  </a:cubicBezTo>
                  <a:cubicBezTo>
                    <a:pt x="649049" y="0"/>
                    <a:pt x="836250" y="199167"/>
                    <a:pt x="836250" y="444852"/>
                  </a:cubicBezTo>
                  <a:cubicBezTo>
                    <a:pt x="836250" y="690537"/>
                    <a:pt x="649049" y="889704"/>
                    <a:pt x="418125" y="889704"/>
                  </a:cubicBezTo>
                  <a:cubicBezTo>
                    <a:pt x="187201" y="889704"/>
                    <a:pt x="0" y="690537"/>
                    <a:pt x="0" y="444852"/>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726" tIns="178554" rIns="170726" bIns="178554" numCol="1" spcCol="1270" anchor="ctr" anchorCtr="0">
              <a:noAutofit/>
            </a:bodyPr>
            <a:lstStyle/>
            <a:p>
              <a:pPr marL="0" lvl="0" indent="0" algn="ctr" defTabSz="1689100">
                <a:lnSpc>
                  <a:spcPct val="90000"/>
                </a:lnSpc>
                <a:spcBef>
                  <a:spcPct val="0"/>
                </a:spcBef>
                <a:spcAft>
                  <a:spcPct val="35000"/>
                </a:spcAft>
                <a:buNone/>
              </a:pPr>
              <a:endParaRPr lang="en-US" sz="3800" kern="1200" dirty="0"/>
            </a:p>
          </p:txBody>
        </p:sp>
        <p:sp>
          <p:nvSpPr>
            <p:cNvPr id="21" name="Shape 20">
              <a:extLst>
                <a:ext uri="{FF2B5EF4-FFF2-40B4-BE49-F238E27FC236}">
                  <a16:creationId xmlns:a16="http://schemas.microsoft.com/office/drawing/2014/main" id="{A6822ACA-29D1-41BE-AE4F-C889B3B1A70A}"/>
                </a:ext>
              </a:extLst>
            </p:cNvPr>
            <p:cNvSpPr/>
            <p:nvPr/>
          </p:nvSpPr>
          <p:spPr>
            <a:xfrm>
              <a:off x="5890504" y="2189626"/>
              <a:ext cx="3211844" cy="1953746"/>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grpSp>
      <p:sp>
        <p:nvSpPr>
          <p:cNvPr id="4" name="Slide Number Placeholder 3">
            <a:extLst>
              <a:ext uri="{FF2B5EF4-FFF2-40B4-BE49-F238E27FC236}">
                <a16:creationId xmlns:a16="http://schemas.microsoft.com/office/drawing/2014/main" id="{7DDF541C-4C70-4A1A-9B8C-96025D2708F2}"/>
              </a:ext>
            </a:extLst>
          </p:cNvPr>
          <p:cNvSpPr>
            <a:spLocks noGrp="1"/>
          </p:cNvSpPr>
          <p:nvPr>
            <p:ph type="sldNum" sz="quarter" idx="12"/>
          </p:nvPr>
        </p:nvSpPr>
        <p:spPr/>
        <p:txBody>
          <a:bodyPr/>
          <a:lstStyle/>
          <a:p>
            <a:fld id="{8A03D726-1C29-4BEC-9762-DD1A38FDFBC1}" type="slidenum">
              <a:rPr lang="en-US" sz="1800" smtClean="0"/>
              <a:t>2</a:t>
            </a:fld>
            <a:endParaRPr lang="en-US" sz="1800" dirty="0"/>
          </a:p>
        </p:txBody>
      </p:sp>
      <p:sp>
        <p:nvSpPr>
          <p:cNvPr id="3" name="Flowchart: Connector 2">
            <a:extLst>
              <a:ext uri="{FF2B5EF4-FFF2-40B4-BE49-F238E27FC236}">
                <a16:creationId xmlns:a16="http://schemas.microsoft.com/office/drawing/2014/main" id="{FE816B0B-1495-41DF-8026-AC5C8D8AB0F0}"/>
              </a:ext>
            </a:extLst>
          </p:cNvPr>
          <p:cNvSpPr/>
          <p:nvPr/>
        </p:nvSpPr>
        <p:spPr>
          <a:xfrm>
            <a:off x="4877232" y="2201508"/>
            <a:ext cx="636839" cy="709976"/>
          </a:xfrm>
          <a:prstGeom prst="flowChartConnector">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1DE5BA2C-B208-42D3-AC63-F2CD999BFFE1}"/>
              </a:ext>
            </a:extLst>
          </p:cNvPr>
          <p:cNvSpPr/>
          <p:nvPr/>
        </p:nvSpPr>
        <p:spPr>
          <a:xfrm>
            <a:off x="2638878" y="3003486"/>
            <a:ext cx="502905" cy="544639"/>
          </a:xfrm>
          <a:prstGeom prst="flowChartConnector">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lowchart: Connector 14">
            <a:extLst>
              <a:ext uri="{FF2B5EF4-FFF2-40B4-BE49-F238E27FC236}">
                <a16:creationId xmlns:a16="http://schemas.microsoft.com/office/drawing/2014/main" id="{CC11B47F-875D-46F5-90A9-FDCAE36B261C}"/>
              </a:ext>
            </a:extLst>
          </p:cNvPr>
          <p:cNvSpPr/>
          <p:nvPr/>
        </p:nvSpPr>
        <p:spPr>
          <a:xfrm rot="20615561">
            <a:off x="2103591" y="2408890"/>
            <a:ext cx="636839" cy="7099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E36C48B9-C6D8-4FBA-8195-9B6ABB6E0A0B}"/>
              </a:ext>
            </a:extLst>
          </p:cNvPr>
          <p:cNvSpPr/>
          <p:nvPr/>
        </p:nvSpPr>
        <p:spPr>
          <a:xfrm>
            <a:off x="3306562" y="4067829"/>
            <a:ext cx="361673" cy="366502"/>
          </a:xfrm>
          <a:prstGeom prst="flowChartConnector">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F2678625-1506-4674-9AE5-35D0D59542AF}"/>
              </a:ext>
            </a:extLst>
          </p:cNvPr>
          <p:cNvSpPr/>
          <p:nvPr/>
        </p:nvSpPr>
        <p:spPr>
          <a:xfrm>
            <a:off x="2871780" y="3613292"/>
            <a:ext cx="361673" cy="366502"/>
          </a:xfrm>
          <a:prstGeom prst="flowChartConnector">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a:extLst>
              <a:ext uri="{FF2B5EF4-FFF2-40B4-BE49-F238E27FC236}">
                <a16:creationId xmlns:a16="http://schemas.microsoft.com/office/drawing/2014/main" id="{26708727-2919-4524-A36A-112781C922D2}"/>
              </a:ext>
            </a:extLst>
          </p:cNvPr>
          <p:cNvSpPr/>
          <p:nvPr/>
        </p:nvSpPr>
        <p:spPr>
          <a:xfrm>
            <a:off x="4022809" y="1464086"/>
            <a:ext cx="502905" cy="544639"/>
          </a:xfrm>
          <a:prstGeom prst="flowChartConnector">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lowchart: Connector 22">
            <a:extLst>
              <a:ext uri="{FF2B5EF4-FFF2-40B4-BE49-F238E27FC236}">
                <a16:creationId xmlns:a16="http://schemas.microsoft.com/office/drawing/2014/main" id="{4803D25D-EAB9-4864-960B-39A02E625544}"/>
              </a:ext>
            </a:extLst>
          </p:cNvPr>
          <p:cNvSpPr/>
          <p:nvPr/>
        </p:nvSpPr>
        <p:spPr>
          <a:xfrm>
            <a:off x="4720006" y="1355372"/>
            <a:ext cx="636839" cy="7099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a:extLst>
              <a:ext uri="{FF2B5EF4-FFF2-40B4-BE49-F238E27FC236}">
                <a16:creationId xmlns:a16="http://schemas.microsoft.com/office/drawing/2014/main" id="{FC67B54B-90BF-42EB-9220-275F6A556DF0}"/>
              </a:ext>
            </a:extLst>
          </p:cNvPr>
          <p:cNvSpPr/>
          <p:nvPr/>
        </p:nvSpPr>
        <p:spPr>
          <a:xfrm>
            <a:off x="1997968" y="1778612"/>
            <a:ext cx="502905" cy="544639"/>
          </a:xfrm>
          <a:prstGeom prst="flowChartConnector">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lowchart: Connector 24">
            <a:extLst>
              <a:ext uri="{FF2B5EF4-FFF2-40B4-BE49-F238E27FC236}">
                <a16:creationId xmlns:a16="http://schemas.microsoft.com/office/drawing/2014/main" id="{FF5821FF-B0A3-4B92-AAE3-DF5196A0BD1C}"/>
              </a:ext>
            </a:extLst>
          </p:cNvPr>
          <p:cNvSpPr/>
          <p:nvPr/>
        </p:nvSpPr>
        <p:spPr>
          <a:xfrm>
            <a:off x="4629321" y="3018161"/>
            <a:ext cx="361673" cy="366502"/>
          </a:xfrm>
          <a:prstGeom prst="flowChartConnector">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36DA19D-F73D-4C4F-84E0-31B1D8EE8640}"/>
              </a:ext>
            </a:extLst>
          </p:cNvPr>
          <p:cNvSpPr txBox="1"/>
          <p:nvPr/>
        </p:nvSpPr>
        <p:spPr>
          <a:xfrm>
            <a:off x="6360478" y="1541145"/>
            <a:ext cx="5236435" cy="4380684"/>
          </a:xfrm>
          <a:prstGeom prst="rect">
            <a:avLst/>
          </a:prstGeom>
          <a:noFill/>
        </p:spPr>
        <p:txBody>
          <a:bodyPr wrap="square" rtlCol="0">
            <a:normAutofit/>
          </a:bodyPr>
          <a:lstStyle/>
          <a:p>
            <a:pPr marL="285750" indent="-285750">
              <a:buFont typeface="Arial" panose="020B0604020202020204" pitchFamily="34" charset="0"/>
              <a:buChar char="•"/>
            </a:pPr>
            <a:endParaRPr lang="en-US" dirty="0"/>
          </a:p>
          <a:p>
            <a:pPr marL="285750" indent="-285750">
              <a:buClr>
                <a:schemeClr val="accent1"/>
              </a:buClr>
              <a:buSzPct val="120000"/>
              <a:buFont typeface="Wingdings" panose="05000000000000000000" pitchFamily="2" charset="2"/>
              <a:buChar char="§"/>
            </a:pPr>
            <a:r>
              <a:rPr lang="en-US" sz="3200" dirty="0"/>
              <a:t>The Project Delivery funnel was overflowing!</a:t>
            </a:r>
          </a:p>
          <a:p>
            <a:pPr marL="285750" indent="-285750">
              <a:buClr>
                <a:schemeClr val="accent1"/>
              </a:buClr>
              <a:buSzPct val="120000"/>
              <a:buFont typeface="Wingdings" panose="05000000000000000000" pitchFamily="2" charset="2"/>
              <a:buChar char="§"/>
            </a:pPr>
            <a:endParaRPr lang="en-US" sz="3200" dirty="0"/>
          </a:p>
          <a:p>
            <a:pPr marL="285750" indent="-285750">
              <a:buClr>
                <a:schemeClr val="accent1"/>
              </a:buClr>
              <a:buSzPct val="120000"/>
              <a:buFont typeface="Wingdings" panose="05000000000000000000" pitchFamily="2" charset="2"/>
              <a:buChar char="§"/>
            </a:pPr>
            <a:r>
              <a:rPr lang="en-US" sz="3200" dirty="0"/>
              <a:t>Inconsistency in the way new projects were selected</a:t>
            </a:r>
          </a:p>
          <a:p>
            <a:pPr marL="285750" indent="-285750">
              <a:buClr>
                <a:schemeClr val="accent1"/>
              </a:buClr>
              <a:buSzPct val="120000"/>
              <a:buFont typeface="Wingdings" panose="05000000000000000000" pitchFamily="2" charset="2"/>
              <a:buChar char="§"/>
            </a:pPr>
            <a:endParaRPr lang="en-US" sz="3200" dirty="0"/>
          </a:p>
          <a:p>
            <a:pPr marL="285750" indent="-285750">
              <a:buClr>
                <a:schemeClr val="accent1"/>
              </a:buClr>
              <a:buSzPct val="120000"/>
              <a:buFont typeface="Wingdings" panose="05000000000000000000" pitchFamily="2" charset="2"/>
              <a:buChar char="§"/>
            </a:pPr>
            <a:r>
              <a:rPr lang="en-US" sz="3200" dirty="0"/>
              <a:t>Unreliable project delivery times.</a:t>
            </a:r>
          </a:p>
          <a:p>
            <a:endParaRPr lang="en-US" dirty="0"/>
          </a:p>
        </p:txBody>
      </p:sp>
      <p:sp>
        <p:nvSpPr>
          <p:cNvPr id="26" name="Rectangle 25">
            <a:extLst>
              <a:ext uri="{FF2B5EF4-FFF2-40B4-BE49-F238E27FC236}">
                <a16:creationId xmlns:a16="http://schemas.microsoft.com/office/drawing/2014/main" id="{2B81F7E9-C02F-46FA-B973-FE7056CDE60A}"/>
              </a:ext>
            </a:extLst>
          </p:cNvPr>
          <p:cNvSpPr/>
          <p:nvPr/>
        </p:nvSpPr>
        <p:spPr>
          <a:xfrm>
            <a:off x="465208" y="365884"/>
            <a:ext cx="8986371" cy="923330"/>
          </a:xfrm>
          <a:prstGeom prst="rect">
            <a:avLst/>
          </a:prstGeom>
        </p:spPr>
        <p:txBody>
          <a:bodyPr wrap="none">
            <a:spAutoFit/>
          </a:bodyPr>
          <a:lstStyle/>
          <a:p>
            <a:pPr lvl="0">
              <a:defRPr/>
            </a:pPr>
            <a:r>
              <a:rPr lang="en-US" sz="5400" dirty="0">
                <a:solidFill>
                  <a:srgbClr val="0070C0"/>
                </a:solidFill>
                <a:cs typeface="Arial" panose="020B0604020202020204" pitchFamily="34" charset="0"/>
              </a:rPr>
              <a:t>Before there was Prioritization</a:t>
            </a:r>
          </a:p>
        </p:txBody>
      </p:sp>
    </p:spTree>
    <p:extLst>
      <p:ext uri="{BB962C8B-B14F-4D97-AF65-F5344CB8AC3E}">
        <p14:creationId xmlns:p14="http://schemas.microsoft.com/office/powerpoint/2010/main" val="4109734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BFBB06-BCC6-4A9A-AEE0-E6A6F4EF33EE}"/>
              </a:ext>
            </a:extLst>
          </p:cNvPr>
          <p:cNvSpPr>
            <a:spLocks noGrp="1"/>
          </p:cNvSpPr>
          <p:nvPr>
            <p:ph type="sldNum" sz="quarter" idx="12"/>
          </p:nvPr>
        </p:nvSpPr>
        <p:spPr/>
        <p:txBody>
          <a:bodyPr/>
          <a:lstStyle/>
          <a:p>
            <a:fld id="{8A03D726-1C29-4BEC-9762-DD1A38FDFBC1}" type="slidenum">
              <a:rPr lang="en-US" smtClean="0"/>
              <a:t>3</a:t>
            </a:fld>
            <a:endParaRPr lang="en-US"/>
          </a:p>
        </p:txBody>
      </p:sp>
      <p:sp>
        <p:nvSpPr>
          <p:cNvPr id="5" name="Cube 4">
            <a:extLst>
              <a:ext uri="{FF2B5EF4-FFF2-40B4-BE49-F238E27FC236}">
                <a16:creationId xmlns:a16="http://schemas.microsoft.com/office/drawing/2014/main" id="{10DEE2A3-7CB3-42C2-82F2-624FD7249B72}"/>
              </a:ext>
            </a:extLst>
          </p:cNvPr>
          <p:cNvSpPr/>
          <p:nvPr/>
        </p:nvSpPr>
        <p:spPr>
          <a:xfrm>
            <a:off x="4186989" y="1828800"/>
            <a:ext cx="4411579" cy="3240505"/>
          </a:xfrm>
          <a:prstGeom prst="cub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DCB906E3-E282-4F92-A390-631EDA6DCFC8}"/>
              </a:ext>
            </a:extLst>
          </p:cNvPr>
          <p:cNvSpPr/>
          <p:nvPr/>
        </p:nvSpPr>
        <p:spPr>
          <a:xfrm>
            <a:off x="1411705" y="3096126"/>
            <a:ext cx="2021306" cy="1251285"/>
          </a:xfrm>
          <a:prstGeom prst="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F1343BE6-E308-498D-B79A-94DB32579D61}"/>
              </a:ext>
            </a:extLst>
          </p:cNvPr>
          <p:cNvSpPr/>
          <p:nvPr/>
        </p:nvSpPr>
        <p:spPr>
          <a:xfrm>
            <a:off x="9191177" y="3096126"/>
            <a:ext cx="2021306" cy="1251285"/>
          </a:xfrm>
          <a:prstGeom prst="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7B4C504-7D23-4009-9C26-08EBD0324F67}"/>
              </a:ext>
            </a:extLst>
          </p:cNvPr>
          <p:cNvSpPr txBox="1"/>
          <p:nvPr/>
        </p:nvSpPr>
        <p:spPr>
          <a:xfrm>
            <a:off x="1524000" y="3521713"/>
            <a:ext cx="1524000" cy="400110"/>
          </a:xfrm>
          <a:prstGeom prst="rect">
            <a:avLst/>
          </a:prstGeom>
          <a:noFill/>
        </p:spPr>
        <p:txBody>
          <a:bodyPr wrap="square" rtlCol="0">
            <a:spAutoFit/>
          </a:bodyPr>
          <a:lstStyle/>
          <a:p>
            <a:r>
              <a:rPr lang="en-US" sz="2000" b="1" dirty="0">
                <a:solidFill>
                  <a:schemeClr val="bg1"/>
                </a:solidFill>
              </a:rPr>
              <a:t>PROJECTS IN</a:t>
            </a:r>
          </a:p>
        </p:txBody>
      </p:sp>
      <p:sp>
        <p:nvSpPr>
          <p:cNvPr id="11" name="TextBox 10">
            <a:extLst>
              <a:ext uri="{FF2B5EF4-FFF2-40B4-BE49-F238E27FC236}">
                <a16:creationId xmlns:a16="http://schemas.microsoft.com/office/drawing/2014/main" id="{459FB526-A88B-4767-B804-DF683F423C9E}"/>
              </a:ext>
            </a:extLst>
          </p:cNvPr>
          <p:cNvSpPr txBox="1"/>
          <p:nvPr/>
        </p:nvSpPr>
        <p:spPr>
          <a:xfrm>
            <a:off x="9352545" y="3521713"/>
            <a:ext cx="1859937" cy="400110"/>
          </a:xfrm>
          <a:prstGeom prst="rect">
            <a:avLst/>
          </a:prstGeom>
          <a:noFill/>
        </p:spPr>
        <p:txBody>
          <a:bodyPr wrap="square" rtlCol="0">
            <a:spAutoFit/>
          </a:bodyPr>
          <a:lstStyle/>
          <a:p>
            <a:r>
              <a:rPr lang="en-US" sz="2000" b="1" dirty="0">
                <a:solidFill>
                  <a:schemeClr val="bg1"/>
                </a:solidFill>
              </a:rPr>
              <a:t>PROJECTS OUT</a:t>
            </a:r>
          </a:p>
        </p:txBody>
      </p:sp>
      <p:sp>
        <p:nvSpPr>
          <p:cNvPr id="12" name="TextBox 11">
            <a:extLst>
              <a:ext uri="{FF2B5EF4-FFF2-40B4-BE49-F238E27FC236}">
                <a16:creationId xmlns:a16="http://schemas.microsoft.com/office/drawing/2014/main" id="{784D40F5-1A8B-4DD1-B1EF-D39C30931918}"/>
              </a:ext>
            </a:extLst>
          </p:cNvPr>
          <p:cNvSpPr txBox="1"/>
          <p:nvPr/>
        </p:nvSpPr>
        <p:spPr>
          <a:xfrm>
            <a:off x="4748463" y="3096126"/>
            <a:ext cx="2566737" cy="1446550"/>
          </a:xfrm>
          <a:prstGeom prst="rect">
            <a:avLst/>
          </a:prstGeom>
          <a:noFill/>
        </p:spPr>
        <p:txBody>
          <a:bodyPr wrap="square" rtlCol="0">
            <a:spAutoFit/>
          </a:bodyPr>
          <a:lstStyle/>
          <a:p>
            <a:pPr algn="ctr"/>
            <a:r>
              <a:rPr lang="en-US" sz="4400" b="1" dirty="0">
                <a:solidFill>
                  <a:schemeClr val="bg1"/>
                </a:solidFill>
              </a:rPr>
              <a:t>BLACK BOX</a:t>
            </a:r>
          </a:p>
        </p:txBody>
      </p:sp>
      <p:sp>
        <p:nvSpPr>
          <p:cNvPr id="14" name="TextBox 13">
            <a:extLst>
              <a:ext uri="{FF2B5EF4-FFF2-40B4-BE49-F238E27FC236}">
                <a16:creationId xmlns:a16="http://schemas.microsoft.com/office/drawing/2014/main" id="{DF855322-F40D-4019-A51D-27D660592707}"/>
              </a:ext>
            </a:extLst>
          </p:cNvPr>
          <p:cNvSpPr txBox="1"/>
          <p:nvPr/>
        </p:nvSpPr>
        <p:spPr>
          <a:xfrm>
            <a:off x="5132524" y="1828800"/>
            <a:ext cx="2566737" cy="769441"/>
          </a:xfrm>
          <a:prstGeom prst="rect">
            <a:avLst/>
          </a:prstGeom>
          <a:noFill/>
        </p:spPr>
        <p:txBody>
          <a:bodyPr wrap="square" rtlCol="0">
            <a:spAutoFit/>
          </a:bodyPr>
          <a:lstStyle/>
          <a:p>
            <a:pPr algn="ctr"/>
            <a:r>
              <a:rPr lang="en-US" sz="4400" b="1" dirty="0">
                <a:solidFill>
                  <a:schemeClr val="bg1"/>
                </a:solidFill>
              </a:rPr>
              <a:t>?</a:t>
            </a:r>
          </a:p>
        </p:txBody>
      </p:sp>
    </p:spTree>
    <p:extLst>
      <p:ext uri="{BB962C8B-B14F-4D97-AF65-F5344CB8AC3E}">
        <p14:creationId xmlns:p14="http://schemas.microsoft.com/office/powerpoint/2010/main" val="3815942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C82DB6-9CF9-48C6-9B80-11973BD97A5E}"/>
              </a:ext>
            </a:extLst>
          </p:cNvPr>
          <p:cNvSpPr>
            <a:spLocks noGrp="1"/>
          </p:cNvSpPr>
          <p:nvPr>
            <p:ph type="sldNum" sz="quarter" idx="12"/>
          </p:nvPr>
        </p:nvSpPr>
        <p:spPr>
          <a:xfrm>
            <a:off x="9864363" y="6492875"/>
            <a:ext cx="1312025" cy="365125"/>
          </a:xfrm>
        </p:spPr>
        <p:txBody>
          <a:bodyPr>
            <a:noAutofit/>
          </a:bodyPr>
          <a:lstStyle/>
          <a:p>
            <a:pPr>
              <a:spcAft>
                <a:spcPts val="600"/>
              </a:spcAft>
            </a:pPr>
            <a:fld id="{8A03D726-1C29-4BEC-9762-DD1A38FDFBC1}" type="slidenum">
              <a:rPr lang="en-US" sz="1800" smtClean="0"/>
              <a:pPr>
                <a:spcAft>
                  <a:spcPts val="600"/>
                </a:spcAft>
              </a:pPr>
              <a:t>4</a:t>
            </a:fld>
            <a:endParaRPr lang="en-US" sz="1800"/>
          </a:p>
        </p:txBody>
      </p:sp>
      <p:graphicFrame>
        <p:nvGraphicFramePr>
          <p:cNvPr id="6" name="Table 5">
            <a:extLst>
              <a:ext uri="{FF2B5EF4-FFF2-40B4-BE49-F238E27FC236}">
                <a16:creationId xmlns:a16="http://schemas.microsoft.com/office/drawing/2014/main" id="{5139BBE1-2F48-428E-808E-D2C97039551E}"/>
              </a:ext>
            </a:extLst>
          </p:cNvPr>
          <p:cNvGraphicFramePr>
            <a:graphicFrameLocks noGrp="1"/>
          </p:cNvGraphicFramePr>
          <p:nvPr>
            <p:extLst>
              <p:ext uri="{D42A27DB-BD31-4B8C-83A1-F6EECF244321}">
                <p14:modId xmlns:p14="http://schemas.microsoft.com/office/powerpoint/2010/main" val="3182145619"/>
              </p:ext>
            </p:extLst>
          </p:nvPr>
        </p:nvGraphicFramePr>
        <p:xfrm>
          <a:off x="642256" y="1469567"/>
          <a:ext cx="11263788" cy="4748693"/>
        </p:xfrm>
        <a:graphic>
          <a:graphicData uri="http://schemas.openxmlformats.org/drawingml/2006/table">
            <a:tbl>
              <a:tblPr firstRow="1" bandRow="1">
                <a:tableStyleId>{5C22544A-7EE6-4342-B048-85BDC9FD1C3A}</a:tableStyleId>
              </a:tblPr>
              <a:tblGrid>
                <a:gridCol w="1798767">
                  <a:extLst>
                    <a:ext uri="{9D8B030D-6E8A-4147-A177-3AD203B41FA5}">
                      <a16:colId xmlns:a16="http://schemas.microsoft.com/office/drawing/2014/main" val="1521405470"/>
                    </a:ext>
                  </a:extLst>
                </a:gridCol>
                <a:gridCol w="524819">
                  <a:extLst>
                    <a:ext uri="{9D8B030D-6E8A-4147-A177-3AD203B41FA5}">
                      <a16:colId xmlns:a16="http://schemas.microsoft.com/office/drawing/2014/main" val="3807874541"/>
                    </a:ext>
                  </a:extLst>
                </a:gridCol>
                <a:gridCol w="2367520">
                  <a:extLst>
                    <a:ext uri="{9D8B030D-6E8A-4147-A177-3AD203B41FA5}">
                      <a16:colId xmlns:a16="http://schemas.microsoft.com/office/drawing/2014/main" val="3752092868"/>
                    </a:ext>
                  </a:extLst>
                </a:gridCol>
                <a:gridCol w="571470">
                  <a:extLst>
                    <a:ext uri="{9D8B030D-6E8A-4147-A177-3AD203B41FA5}">
                      <a16:colId xmlns:a16="http://schemas.microsoft.com/office/drawing/2014/main" val="3655423480"/>
                    </a:ext>
                  </a:extLst>
                </a:gridCol>
                <a:gridCol w="2459627">
                  <a:extLst>
                    <a:ext uri="{9D8B030D-6E8A-4147-A177-3AD203B41FA5}">
                      <a16:colId xmlns:a16="http://schemas.microsoft.com/office/drawing/2014/main" val="174136807"/>
                    </a:ext>
                  </a:extLst>
                </a:gridCol>
                <a:gridCol w="642640">
                  <a:extLst>
                    <a:ext uri="{9D8B030D-6E8A-4147-A177-3AD203B41FA5}">
                      <a16:colId xmlns:a16="http://schemas.microsoft.com/office/drawing/2014/main" val="2960496399"/>
                    </a:ext>
                  </a:extLst>
                </a:gridCol>
                <a:gridCol w="2294694">
                  <a:extLst>
                    <a:ext uri="{9D8B030D-6E8A-4147-A177-3AD203B41FA5}">
                      <a16:colId xmlns:a16="http://schemas.microsoft.com/office/drawing/2014/main" val="2885059106"/>
                    </a:ext>
                  </a:extLst>
                </a:gridCol>
                <a:gridCol w="604251">
                  <a:extLst>
                    <a:ext uri="{9D8B030D-6E8A-4147-A177-3AD203B41FA5}">
                      <a16:colId xmlns:a16="http://schemas.microsoft.com/office/drawing/2014/main" val="1944256969"/>
                    </a:ext>
                  </a:extLst>
                </a:gridCol>
              </a:tblGrid>
              <a:tr h="485374">
                <a:tc gridSpan="2">
                  <a:txBody>
                    <a:bodyPr/>
                    <a:lstStyle/>
                    <a:p>
                      <a:pPr algn="ctr" fontAlgn="b"/>
                      <a:r>
                        <a:rPr lang="en-US" sz="2000" u="none" strike="noStrike" dirty="0">
                          <a:effectLst/>
                        </a:rPr>
                        <a:t>Pavement Programs</a:t>
                      </a:r>
                      <a:endParaRPr lang="en-US" sz="2000" b="1" i="0" u="none" strike="noStrike" dirty="0">
                        <a:solidFill>
                          <a:srgbClr val="000000"/>
                        </a:solidFill>
                        <a:effectLst/>
                        <a:latin typeface="Calibri" panose="020F0502020204030204" pitchFamily="34" charset="0"/>
                      </a:endParaRPr>
                    </a:p>
                  </a:txBody>
                  <a:tcPr marL="11449" marR="11449" marT="11449" marB="0" anchor="ctr"/>
                </a:tc>
                <a:tc hMerge="1">
                  <a:txBody>
                    <a:bodyPr/>
                    <a:lstStyle/>
                    <a:p>
                      <a:endParaRPr lang="en-US"/>
                    </a:p>
                  </a:txBody>
                  <a:tcPr/>
                </a:tc>
                <a:tc gridSpan="2">
                  <a:txBody>
                    <a:bodyPr/>
                    <a:lstStyle/>
                    <a:p>
                      <a:pPr algn="ctr" fontAlgn="b"/>
                      <a:r>
                        <a:rPr lang="en-US" sz="2000" u="none" strike="noStrike" dirty="0">
                          <a:effectLst/>
                        </a:rPr>
                        <a:t>Bridge Programs</a:t>
                      </a:r>
                      <a:endParaRPr lang="en-US" sz="2000" b="1" i="0" u="none" strike="noStrike" dirty="0">
                        <a:solidFill>
                          <a:srgbClr val="000000"/>
                        </a:solidFill>
                        <a:effectLst/>
                        <a:latin typeface="Calibri" panose="020F0502020204030204" pitchFamily="34" charset="0"/>
                      </a:endParaRPr>
                    </a:p>
                  </a:txBody>
                  <a:tcPr marL="11449" marR="11449" marT="11449" marB="0" anchor="ctr"/>
                </a:tc>
                <a:tc hMerge="1">
                  <a:txBody>
                    <a:bodyPr/>
                    <a:lstStyle/>
                    <a:p>
                      <a:endParaRPr lang="en-US"/>
                    </a:p>
                  </a:txBody>
                  <a:tcPr/>
                </a:tc>
                <a:tc gridSpan="2">
                  <a:txBody>
                    <a:bodyPr/>
                    <a:lstStyle/>
                    <a:p>
                      <a:pPr algn="ctr" fontAlgn="b"/>
                      <a:r>
                        <a:rPr lang="en-US" sz="2000" u="none" strike="noStrike" dirty="0">
                          <a:effectLst/>
                        </a:rPr>
                        <a:t>Roadway Program</a:t>
                      </a:r>
                      <a:endParaRPr lang="en-US" sz="2000" b="1" i="0" u="none" strike="noStrike" dirty="0">
                        <a:solidFill>
                          <a:srgbClr val="000000"/>
                        </a:solidFill>
                        <a:effectLst/>
                        <a:latin typeface="Calibri" panose="020F0502020204030204" pitchFamily="34" charset="0"/>
                      </a:endParaRPr>
                    </a:p>
                  </a:txBody>
                  <a:tcPr marL="11449" marR="11449" marT="11449" marB="0" anchor="ctr"/>
                </a:tc>
                <a:tc hMerge="1">
                  <a:txBody>
                    <a:bodyPr/>
                    <a:lstStyle/>
                    <a:p>
                      <a:endParaRPr lang="en-US"/>
                    </a:p>
                  </a:txBody>
                  <a:tcPr/>
                </a:tc>
                <a:tc gridSpan="2">
                  <a:txBody>
                    <a:bodyPr/>
                    <a:lstStyle/>
                    <a:p>
                      <a:pPr algn="ctr" fontAlgn="b"/>
                      <a:r>
                        <a:rPr lang="en-US" sz="2000" u="none" strike="noStrike" dirty="0">
                          <a:effectLst/>
                        </a:rPr>
                        <a:t>Traffic and Safety Program</a:t>
                      </a:r>
                      <a:endParaRPr lang="en-US" sz="2000" b="1" i="0" u="none" strike="noStrike" dirty="0">
                        <a:solidFill>
                          <a:srgbClr val="000000"/>
                        </a:solidFill>
                        <a:effectLst/>
                        <a:latin typeface="Calibri" panose="020F0502020204030204" pitchFamily="34" charset="0"/>
                      </a:endParaRPr>
                    </a:p>
                  </a:txBody>
                  <a:tcPr marL="11449" marR="11449" marT="11449" marB="0" anchor="ctr"/>
                </a:tc>
                <a:tc hMerge="1">
                  <a:txBody>
                    <a:bodyPr/>
                    <a:lstStyle/>
                    <a:p>
                      <a:endParaRPr lang="en-US"/>
                    </a:p>
                  </a:txBody>
                  <a:tcPr/>
                </a:tc>
                <a:extLst>
                  <a:ext uri="{0D108BD9-81ED-4DB2-BD59-A6C34878D82A}">
                    <a16:rowId xmlns:a16="http://schemas.microsoft.com/office/drawing/2014/main" val="3029515126"/>
                  </a:ext>
                </a:extLst>
              </a:tr>
              <a:tr h="345769">
                <a:tc>
                  <a:txBody>
                    <a:bodyPr/>
                    <a:lstStyle/>
                    <a:p>
                      <a:pPr algn="l" fontAlgn="b"/>
                      <a:r>
                        <a:rPr lang="en-US" sz="2000" b="1" u="none" strike="noStrike" dirty="0">
                          <a:effectLst/>
                        </a:rPr>
                        <a:t>Regional Priority</a:t>
                      </a:r>
                      <a:endParaRPr lang="en-US" sz="2000" b="1" i="0" u="none" strike="noStrike" dirty="0">
                        <a:solidFill>
                          <a:srgbClr val="000000"/>
                        </a:solidFill>
                        <a:effectLst/>
                        <a:latin typeface="Calibri" panose="020F0502020204030204" pitchFamily="34" charset="0"/>
                      </a:endParaRPr>
                    </a:p>
                  </a:txBody>
                  <a:tcPr marL="11449" marR="11449" marT="11449" marB="0" anchor="ctr"/>
                </a:tc>
                <a:tc>
                  <a:txBody>
                    <a:bodyPr/>
                    <a:lstStyle/>
                    <a:p>
                      <a:pPr algn="ctr" fontAlgn="b"/>
                      <a:r>
                        <a:rPr lang="en-US" sz="2000" b="1" u="none" strike="noStrike">
                          <a:effectLst/>
                        </a:rPr>
                        <a:t>20</a:t>
                      </a:r>
                      <a:endParaRPr lang="en-US" sz="2000" b="1" i="0" u="none" strike="noStrike">
                        <a:solidFill>
                          <a:srgbClr val="000000"/>
                        </a:solidFill>
                        <a:effectLst/>
                        <a:latin typeface="Calibri" panose="020F0502020204030204" pitchFamily="34" charset="0"/>
                      </a:endParaRPr>
                    </a:p>
                  </a:txBody>
                  <a:tcPr marL="11449" marR="11449" marT="11449" marB="0" anchor="ctr"/>
                </a:tc>
                <a:tc>
                  <a:txBody>
                    <a:bodyPr/>
                    <a:lstStyle/>
                    <a:p>
                      <a:pPr algn="l" fontAlgn="b"/>
                      <a:r>
                        <a:rPr lang="en-US" sz="2000" b="1" u="none" strike="noStrike" dirty="0">
                          <a:effectLst/>
                        </a:rPr>
                        <a:t>Regional Priority</a:t>
                      </a:r>
                      <a:endParaRPr lang="en-US" sz="2000" b="1" i="0" u="none" strike="noStrike" dirty="0">
                        <a:solidFill>
                          <a:srgbClr val="000000"/>
                        </a:solidFill>
                        <a:effectLst/>
                        <a:latin typeface="Calibri" panose="020F0502020204030204" pitchFamily="34" charset="0"/>
                      </a:endParaRPr>
                    </a:p>
                  </a:txBody>
                  <a:tcPr marL="11449" marR="11449" marT="11449" marB="0" anchor="ctr"/>
                </a:tc>
                <a:tc>
                  <a:txBody>
                    <a:bodyPr/>
                    <a:lstStyle/>
                    <a:p>
                      <a:pPr algn="ctr" fontAlgn="b"/>
                      <a:r>
                        <a:rPr lang="en-US" sz="2000" b="1" u="none" strike="noStrike" dirty="0">
                          <a:effectLst/>
                        </a:rPr>
                        <a:t>15</a:t>
                      </a:r>
                      <a:endParaRPr lang="en-US" sz="2000" b="1" i="0" u="none" strike="noStrike" dirty="0">
                        <a:solidFill>
                          <a:srgbClr val="000000"/>
                        </a:solidFill>
                        <a:effectLst/>
                        <a:latin typeface="Calibri" panose="020F0502020204030204" pitchFamily="34" charset="0"/>
                      </a:endParaRPr>
                    </a:p>
                  </a:txBody>
                  <a:tcPr marL="11449" marR="11449" marT="11449" marB="0" anchor="ctr"/>
                </a:tc>
                <a:tc>
                  <a:txBody>
                    <a:bodyPr/>
                    <a:lstStyle/>
                    <a:p>
                      <a:pPr algn="l" fontAlgn="b"/>
                      <a:r>
                        <a:rPr lang="en-US" sz="2000" b="1" u="none" strike="noStrike" dirty="0">
                          <a:effectLst/>
                        </a:rPr>
                        <a:t>Regional Priority</a:t>
                      </a:r>
                      <a:endParaRPr lang="en-US" sz="2000" b="1" i="0" u="none" strike="noStrike" dirty="0">
                        <a:solidFill>
                          <a:srgbClr val="000000"/>
                        </a:solidFill>
                        <a:effectLst/>
                        <a:latin typeface="Calibri" panose="020F0502020204030204" pitchFamily="34" charset="0"/>
                      </a:endParaRPr>
                    </a:p>
                  </a:txBody>
                  <a:tcPr marL="11449" marR="11449" marT="11449" marB="0" anchor="ctr"/>
                </a:tc>
                <a:tc>
                  <a:txBody>
                    <a:bodyPr/>
                    <a:lstStyle/>
                    <a:p>
                      <a:pPr algn="ctr" fontAlgn="b"/>
                      <a:r>
                        <a:rPr lang="en-US" sz="2000" b="1" u="none" strike="noStrike">
                          <a:effectLst/>
                        </a:rPr>
                        <a:t>20</a:t>
                      </a:r>
                      <a:endParaRPr lang="en-US" sz="2000" b="1" i="0" u="none" strike="noStrike">
                        <a:solidFill>
                          <a:srgbClr val="000000"/>
                        </a:solidFill>
                        <a:effectLst/>
                        <a:latin typeface="Calibri" panose="020F0502020204030204" pitchFamily="34" charset="0"/>
                      </a:endParaRPr>
                    </a:p>
                  </a:txBody>
                  <a:tcPr marL="11449" marR="11449" marT="11449" marB="0" anchor="ctr"/>
                </a:tc>
                <a:tc>
                  <a:txBody>
                    <a:bodyPr/>
                    <a:lstStyle/>
                    <a:p>
                      <a:pPr algn="l" fontAlgn="b"/>
                      <a:r>
                        <a:rPr lang="en-US" sz="2000" b="1" u="none" strike="noStrike" dirty="0">
                          <a:effectLst/>
                        </a:rPr>
                        <a:t>Regional Priority</a:t>
                      </a:r>
                      <a:endParaRPr lang="en-US" sz="2000" b="1" i="0" u="none" strike="noStrike" dirty="0">
                        <a:solidFill>
                          <a:srgbClr val="000000"/>
                        </a:solidFill>
                        <a:effectLst/>
                        <a:latin typeface="Calibri" panose="020F0502020204030204" pitchFamily="34" charset="0"/>
                      </a:endParaRPr>
                    </a:p>
                  </a:txBody>
                  <a:tcPr marL="11449" marR="11449" marT="11449" marB="0" anchor="ctr"/>
                </a:tc>
                <a:tc>
                  <a:txBody>
                    <a:bodyPr/>
                    <a:lstStyle/>
                    <a:p>
                      <a:pPr algn="ctr" fontAlgn="b"/>
                      <a:r>
                        <a:rPr lang="en-US" sz="2000" b="1" u="none" strike="noStrike" dirty="0">
                          <a:effectLst/>
                        </a:rPr>
                        <a:t>20</a:t>
                      </a:r>
                      <a:endParaRPr lang="en-US" sz="2000" b="1" i="0" u="none" strike="noStrike" dirty="0">
                        <a:solidFill>
                          <a:srgbClr val="000000"/>
                        </a:solidFill>
                        <a:effectLst/>
                        <a:latin typeface="Calibri" panose="020F0502020204030204" pitchFamily="34" charset="0"/>
                      </a:endParaRPr>
                    </a:p>
                  </a:txBody>
                  <a:tcPr marL="11449" marR="11449" marT="11449" marB="0" anchor="ctr"/>
                </a:tc>
                <a:extLst>
                  <a:ext uri="{0D108BD9-81ED-4DB2-BD59-A6C34878D82A}">
                    <a16:rowId xmlns:a16="http://schemas.microsoft.com/office/drawing/2014/main" val="3297593286"/>
                  </a:ext>
                </a:extLst>
              </a:tr>
              <a:tr h="605786">
                <a:tc>
                  <a:txBody>
                    <a:bodyPr/>
                    <a:lstStyle/>
                    <a:p>
                      <a:pPr algn="l" fontAlgn="b"/>
                      <a:r>
                        <a:rPr lang="en-US" sz="2000" u="none" strike="noStrike" dirty="0">
                          <a:effectLst/>
                        </a:rPr>
                        <a:t>Pavement Condition Index</a:t>
                      </a:r>
                      <a:endParaRPr lang="en-US" sz="2000" b="0" i="0" u="none" strike="noStrike" dirty="0">
                        <a:solidFill>
                          <a:srgbClr val="000000"/>
                        </a:solidFill>
                        <a:effectLst/>
                        <a:latin typeface="Calibri" panose="020F0502020204030204" pitchFamily="34" charset="0"/>
                      </a:endParaRPr>
                    </a:p>
                  </a:txBody>
                  <a:tcPr marL="11449" marR="11449" marT="11449" marB="0" anchor="ctr"/>
                </a:tc>
                <a:tc>
                  <a:txBody>
                    <a:bodyPr/>
                    <a:lstStyle/>
                    <a:p>
                      <a:pPr algn="ctr" fontAlgn="b"/>
                      <a:r>
                        <a:rPr lang="en-US" sz="2000" u="none" strike="noStrike">
                          <a:effectLst/>
                        </a:rPr>
                        <a:t>20</a:t>
                      </a:r>
                      <a:endParaRPr lang="en-US" sz="2000" b="0" i="0" u="none" strike="noStrike">
                        <a:solidFill>
                          <a:srgbClr val="000000"/>
                        </a:solidFill>
                        <a:effectLst/>
                        <a:latin typeface="Calibri" panose="020F0502020204030204" pitchFamily="34" charset="0"/>
                      </a:endParaRPr>
                    </a:p>
                  </a:txBody>
                  <a:tcPr marL="11449" marR="11449" marT="11449" marB="0" anchor="ctr"/>
                </a:tc>
                <a:tc>
                  <a:txBody>
                    <a:bodyPr/>
                    <a:lstStyle/>
                    <a:p>
                      <a:pPr algn="l" fontAlgn="b"/>
                      <a:r>
                        <a:rPr lang="en-US" sz="2000" u="none" strike="noStrike">
                          <a:effectLst/>
                        </a:rPr>
                        <a:t>Bridge Condition</a:t>
                      </a:r>
                      <a:endParaRPr lang="en-US" sz="2000" b="0" i="0" u="none" strike="noStrike">
                        <a:solidFill>
                          <a:srgbClr val="000000"/>
                        </a:solidFill>
                        <a:effectLst/>
                        <a:latin typeface="Calibri" panose="020F0502020204030204" pitchFamily="34" charset="0"/>
                      </a:endParaRPr>
                    </a:p>
                  </a:txBody>
                  <a:tcPr marL="11449" marR="11449" marT="11449" marB="0" anchor="ctr"/>
                </a:tc>
                <a:tc>
                  <a:txBody>
                    <a:bodyPr/>
                    <a:lstStyle/>
                    <a:p>
                      <a:pPr algn="ctr" fontAlgn="b"/>
                      <a:r>
                        <a:rPr lang="en-US" sz="2000" u="none" strike="noStrike">
                          <a:effectLst/>
                        </a:rPr>
                        <a:t>30</a:t>
                      </a:r>
                      <a:endParaRPr lang="en-US" sz="2000" b="0" i="0" u="none" strike="noStrike">
                        <a:solidFill>
                          <a:srgbClr val="000000"/>
                        </a:solidFill>
                        <a:effectLst/>
                        <a:latin typeface="Calibri" panose="020F0502020204030204" pitchFamily="34" charset="0"/>
                      </a:endParaRPr>
                    </a:p>
                  </a:txBody>
                  <a:tcPr marL="11449" marR="11449" marT="11449" marB="0" anchor="ctr"/>
                </a:tc>
                <a:tc>
                  <a:txBody>
                    <a:bodyPr/>
                    <a:lstStyle/>
                    <a:p>
                      <a:pPr algn="l" fontAlgn="b"/>
                      <a:r>
                        <a:rPr lang="en-US" sz="2000" u="none" strike="noStrike" dirty="0">
                          <a:effectLst/>
                        </a:rPr>
                        <a:t>Hwy Sufficiency Rating</a:t>
                      </a:r>
                      <a:endParaRPr lang="en-US" sz="2000" b="0" i="0" u="none" strike="noStrike" dirty="0">
                        <a:solidFill>
                          <a:srgbClr val="000000"/>
                        </a:solidFill>
                        <a:effectLst/>
                        <a:latin typeface="Calibri" panose="020F0502020204030204" pitchFamily="34" charset="0"/>
                      </a:endParaRPr>
                    </a:p>
                  </a:txBody>
                  <a:tcPr marL="11449" marR="11449" marT="11449" marB="0" anchor="ctr"/>
                </a:tc>
                <a:tc>
                  <a:txBody>
                    <a:bodyPr/>
                    <a:lstStyle/>
                    <a:p>
                      <a:pPr algn="ctr" fontAlgn="b"/>
                      <a:r>
                        <a:rPr lang="en-US" sz="2000" u="none" strike="noStrike">
                          <a:effectLst/>
                        </a:rPr>
                        <a:t>40</a:t>
                      </a:r>
                      <a:endParaRPr lang="en-US" sz="2000" b="0" i="0" u="none" strike="noStrike">
                        <a:solidFill>
                          <a:srgbClr val="000000"/>
                        </a:solidFill>
                        <a:effectLst/>
                        <a:latin typeface="Calibri" panose="020F0502020204030204" pitchFamily="34" charset="0"/>
                      </a:endParaRPr>
                    </a:p>
                  </a:txBody>
                  <a:tcPr marL="11449" marR="11449" marT="11449" marB="0" anchor="ctr"/>
                </a:tc>
                <a:tc>
                  <a:txBody>
                    <a:bodyPr/>
                    <a:lstStyle/>
                    <a:p>
                      <a:pPr algn="l" fontAlgn="b"/>
                      <a:r>
                        <a:rPr lang="en-US" sz="2000" u="none" strike="noStrike" dirty="0">
                          <a:effectLst/>
                        </a:rPr>
                        <a:t>Intersection Capacity (LOS)</a:t>
                      </a:r>
                      <a:endParaRPr lang="en-US" sz="2000" b="0" i="0" u="none" strike="noStrike" dirty="0">
                        <a:solidFill>
                          <a:srgbClr val="000000"/>
                        </a:solidFill>
                        <a:effectLst/>
                        <a:latin typeface="Calibri" panose="020F0502020204030204" pitchFamily="34" charset="0"/>
                      </a:endParaRPr>
                    </a:p>
                  </a:txBody>
                  <a:tcPr marL="11449" marR="11449" marT="11449" marB="0" anchor="ctr"/>
                </a:tc>
                <a:tc>
                  <a:txBody>
                    <a:bodyPr/>
                    <a:lstStyle/>
                    <a:p>
                      <a:pPr algn="ctr" fontAlgn="b"/>
                      <a:r>
                        <a:rPr lang="en-US" sz="2000" u="none" strike="noStrike">
                          <a:effectLst/>
                        </a:rPr>
                        <a:t>40</a:t>
                      </a:r>
                      <a:endParaRPr lang="en-US" sz="2000" b="0" i="0" u="none" strike="noStrike">
                        <a:solidFill>
                          <a:srgbClr val="000000"/>
                        </a:solidFill>
                        <a:effectLst/>
                        <a:latin typeface="Calibri" panose="020F0502020204030204" pitchFamily="34" charset="0"/>
                      </a:endParaRPr>
                    </a:p>
                  </a:txBody>
                  <a:tcPr marL="11449" marR="11449" marT="11449" marB="0" anchor="ctr"/>
                </a:tc>
                <a:extLst>
                  <a:ext uri="{0D108BD9-81ED-4DB2-BD59-A6C34878D82A}">
                    <a16:rowId xmlns:a16="http://schemas.microsoft.com/office/drawing/2014/main" val="1239183291"/>
                  </a:ext>
                </a:extLst>
              </a:tr>
              <a:tr h="485374">
                <a:tc>
                  <a:txBody>
                    <a:bodyPr/>
                    <a:lstStyle/>
                    <a:p>
                      <a:pPr algn="l" fontAlgn="b"/>
                      <a:r>
                        <a:rPr lang="en-US" sz="2000" u="none" strike="noStrike" dirty="0">
                          <a:effectLst/>
                        </a:rPr>
                        <a:t>Benefit-Cost</a:t>
                      </a:r>
                      <a:endParaRPr lang="en-US" sz="2000" b="0" i="0" u="none" strike="noStrike" dirty="0">
                        <a:solidFill>
                          <a:srgbClr val="000000"/>
                        </a:solidFill>
                        <a:effectLst/>
                        <a:latin typeface="Calibri" panose="020F0502020204030204" pitchFamily="34" charset="0"/>
                      </a:endParaRPr>
                    </a:p>
                  </a:txBody>
                  <a:tcPr marL="11449" marR="11449" marT="11449" marB="0" anchor="ctr"/>
                </a:tc>
                <a:tc>
                  <a:txBody>
                    <a:bodyPr/>
                    <a:lstStyle/>
                    <a:p>
                      <a:pPr algn="ctr" fontAlgn="b"/>
                      <a:r>
                        <a:rPr lang="en-US" sz="2000" u="none" strike="noStrike" dirty="0">
                          <a:effectLst/>
                        </a:rPr>
                        <a:t>60</a:t>
                      </a:r>
                      <a:endParaRPr lang="en-US" sz="2000" b="0" i="0" u="none" strike="noStrike" dirty="0">
                        <a:solidFill>
                          <a:srgbClr val="000000"/>
                        </a:solidFill>
                        <a:effectLst/>
                        <a:latin typeface="Calibri" panose="020F0502020204030204" pitchFamily="34" charset="0"/>
                      </a:endParaRPr>
                    </a:p>
                  </a:txBody>
                  <a:tcPr marL="11449" marR="11449" marT="11449" marB="0" anchor="ctr"/>
                </a:tc>
                <a:tc>
                  <a:txBody>
                    <a:bodyPr/>
                    <a:lstStyle/>
                    <a:p>
                      <a:pPr algn="l" fontAlgn="b"/>
                      <a:r>
                        <a:rPr lang="en-US" sz="2000" u="none" strike="noStrike">
                          <a:effectLst/>
                        </a:rPr>
                        <a:t>Remaining Life</a:t>
                      </a:r>
                      <a:endParaRPr lang="en-US" sz="2000" b="0" i="0" u="none" strike="noStrike">
                        <a:solidFill>
                          <a:srgbClr val="000000"/>
                        </a:solidFill>
                        <a:effectLst/>
                        <a:latin typeface="Calibri" panose="020F0502020204030204" pitchFamily="34" charset="0"/>
                      </a:endParaRPr>
                    </a:p>
                  </a:txBody>
                  <a:tcPr marL="11449" marR="11449" marT="11449" marB="0" anchor="ctr"/>
                </a:tc>
                <a:tc>
                  <a:txBody>
                    <a:bodyPr/>
                    <a:lstStyle/>
                    <a:p>
                      <a:pPr algn="ctr" fontAlgn="b"/>
                      <a:r>
                        <a:rPr lang="en-US" sz="2000" u="none" strike="noStrike">
                          <a:effectLst/>
                        </a:rPr>
                        <a:t>10</a:t>
                      </a:r>
                      <a:endParaRPr lang="en-US" sz="2000" b="0" i="0" u="none" strike="noStrike">
                        <a:solidFill>
                          <a:srgbClr val="000000"/>
                        </a:solidFill>
                        <a:effectLst/>
                        <a:latin typeface="Calibri" panose="020F0502020204030204" pitchFamily="34" charset="0"/>
                      </a:endParaRPr>
                    </a:p>
                  </a:txBody>
                  <a:tcPr marL="11449" marR="11449" marT="11449" marB="0" anchor="ctr"/>
                </a:tc>
                <a:tc>
                  <a:txBody>
                    <a:bodyPr/>
                    <a:lstStyle/>
                    <a:p>
                      <a:pPr algn="l" fontAlgn="b"/>
                      <a:r>
                        <a:rPr lang="en-US" sz="2000" u="none" strike="noStrike" dirty="0">
                          <a:effectLst/>
                        </a:rPr>
                        <a:t>Cost per Vehicle Mile</a:t>
                      </a:r>
                      <a:endParaRPr lang="en-US" sz="2000" b="0" i="0" u="none" strike="noStrike" dirty="0">
                        <a:solidFill>
                          <a:srgbClr val="000000"/>
                        </a:solidFill>
                        <a:effectLst/>
                        <a:latin typeface="Calibri" panose="020F0502020204030204" pitchFamily="34" charset="0"/>
                      </a:endParaRPr>
                    </a:p>
                  </a:txBody>
                  <a:tcPr marL="11449" marR="11449" marT="11449" marB="0" anchor="ctr"/>
                </a:tc>
                <a:tc>
                  <a:txBody>
                    <a:bodyPr/>
                    <a:lstStyle/>
                    <a:p>
                      <a:pPr algn="ctr" fontAlgn="b"/>
                      <a:r>
                        <a:rPr lang="en-US" sz="2000" u="none" strike="noStrike">
                          <a:effectLst/>
                        </a:rPr>
                        <a:t>20</a:t>
                      </a:r>
                      <a:endParaRPr lang="en-US" sz="2000" b="0" i="0" u="none" strike="noStrike">
                        <a:solidFill>
                          <a:srgbClr val="000000"/>
                        </a:solidFill>
                        <a:effectLst/>
                        <a:latin typeface="Calibri" panose="020F0502020204030204" pitchFamily="34" charset="0"/>
                      </a:endParaRPr>
                    </a:p>
                  </a:txBody>
                  <a:tcPr marL="11449" marR="11449" marT="11449" marB="0" anchor="ctr"/>
                </a:tc>
                <a:tc>
                  <a:txBody>
                    <a:bodyPr/>
                    <a:lstStyle/>
                    <a:p>
                      <a:pPr algn="l" fontAlgn="b"/>
                      <a:r>
                        <a:rPr lang="en-US" sz="2000" u="none" strike="noStrike" dirty="0">
                          <a:effectLst/>
                        </a:rPr>
                        <a:t>Crash Rate</a:t>
                      </a:r>
                      <a:endParaRPr lang="en-US" sz="2000" b="0" i="0" u="none" strike="noStrike" dirty="0">
                        <a:solidFill>
                          <a:srgbClr val="000000"/>
                        </a:solidFill>
                        <a:effectLst/>
                        <a:latin typeface="Calibri" panose="020F0502020204030204" pitchFamily="34" charset="0"/>
                      </a:endParaRPr>
                    </a:p>
                  </a:txBody>
                  <a:tcPr marL="11449" marR="11449" marT="11449" marB="0" anchor="ctr"/>
                </a:tc>
                <a:tc>
                  <a:txBody>
                    <a:bodyPr/>
                    <a:lstStyle/>
                    <a:p>
                      <a:pPr algn="ctr" fontAlgn="b"/>
                      <a:r>
                        <a:rPr lang="en-US" sz="2000" u="none" strike="noStrike" dirty="0">
                          <a:effectLst/>
                        </a:rPr>
                        <a:t>20</a:t>
                      </a:r>
                      <a:endParaRPr lang="en-US" sz="2000" b="0" i="0" u="none" strike="noStrike" dirty="0">
                        <a:solidFill>
                          <a:srgbClr val="000000"/>
                        </a:solidFill>
                        <a:effectLst/>
                        <a:latin typeface="Calibri" panose="020F0502020204030204" pitchFamily="34" charset="0"/>
                      </a:endParaRPr>
                    </a:p>
                  </a:txBody>
                  <a:tcPr marL="11449" marR="11449" marT="11449" marB="0" anchor="ctr"/>
                </a:tc>
                <a:extLst>
                  <a:ext uri="{0D108BD9-81ED-4DB2-BD59-A6C34878D82A}">
                    <a16:rowId xmlns:a16="http://schemas.microsoft.com/office/drawing/2014/main" val="2272981312"/>
                  </a:ext>
                </a:extLst>
              </a:tr>
              <a:tr h="707391">
                <a:tc>
                  <a:txBody>
                    <a:bodyPr/>
                    <a:lstStyle/>
                    <a:p>
                      <a:pPr algn="l"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11449" marR="11449" marT="11449" marB="0" anchor="ctr"/>
                </a:tc>
                <a:tc>
                  <a:txBody>
                    <a:bodyPr/>
                    <a:lstStyle/>
                    <a:p>
                      <a:pPr algn="ctr"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11449" marR="11449" marT="11449" marB="0" anchor="ctr"/>
                </a:tc>
                <a:tc>
                  <a:txBody>
                    <a:bodyPr/>
                    <a:lstStyle/>
                    <a:p>
                      <a:pPr algn="l" fontAlgn="b"/>
                      <a:r>
                        <a:rPr lang="en-US" sz="2000" u="none" strike="noStrike" dirty="0">
                          <a:effectLst/>
                        </a:rPr>
                        <a:t>Functionality</a:t>
                      </a:r>
                      <a:endParaRPr lang="en-US" sz="2000" b="0" i="0" u="none" strike="noStrike" dirty="0">
                        <a:solidFill>
                          <a:srgbClr val="000000"/>
                        </a:solidFill>
                        <a:effectLst/>
                        <a:latin typeface="Calibri" panose="020F0502020204030204" pitchFamily="34" charset="0"/>
                      </a:endParaRPr>
                    </a:p>
                  </a:txBody>
                  <a:tcPr marL="11449" marR="11449" marT="11449" marB="0" anchor="ctr"/>
                </a:tc>
                <a:tc>
                  <a:txBody>
                    <a:bodyPr/>
                    <a:lstStyle/>
                    <a:p>
                      <a:pPr algn="ctr" fontAlgn="b"/>
                      <a:r>
                        <a:rPr lang="en-US" sz="2000" u="none" strike="noStrike">
                          <a:effectLst/>
                        </a:rPr>
                        <a:t>5</a:t>
                      </a:r>
                      <a:endParaRPr lang="en-US" sz="2000" b="0" i="0" u="none" strike="noStrike">
                        <a:solidFill>
                          <a:srgbClr val="000000"/>
                        </a:solidFill>
                        <a:effectLst/>
                        <a:latin typeface="Calibri" panose="020F0502020204030204" pitchFamily="34" charset="0"/>
                      </a:endParaRPr>
                    </a:p>
                  </a:txBody>
                  <a:tcPr marL="11449" marR="11449" marT="11449" marB="0" anchor="ctr"/>
                </a:tc>
                <a:tc>
                  <a:txBody>
                    <a:bodyPr/>
                    <a:lstStyle/>
                    <a:p>
                      <a:pPr algn="l" fontAlgn="b"/>
                      <a:r>
                        <a:rPr lang="en-US" sz="2000" u="none" strike="noStrike" dirty="0">
                          <a:effectLst/>
                        </a:rPr>
                        <a:t>Project Momentum</a:t>
                      </a:r>
                      <a:endParaRPr lang="en-US" sz="2000" b="0" i="0" u="none" strike="noStrike" dirty="0">
                        <a:solidFill>
                          <a:srgbClr val="000000"/>
                        </a:solidFill>
                        <a:effectLst/>
                        <a:latin typeface="Calibri" panose="020F0502020204030204" pitchFamily="34" charset="0"/>
                      </a:endParaRPr>
                    </a:p>
                  </a:txBody>
                  <a:tcPr marL="11449" marR="11449" marT="11449" marB="0" anchor="ctr"/>
                </a:tc>
                <a:tc>
                  <a:txBody>
                    <a:bodyPr/>
                    <a:lstStyle/>
                    <a:p>
                      <a:pPr algn="ctr" fontAlgn="b"/>
                      <a:r>
                        <a:rPr lang="en-US" sz="2000" u="none" strike="noStrike">
                          <a:effectLst/>
                        </a:rPr>
                        <a:t>20</a:t>
                      </a:r>
                      <a:endParaRPr lang="en-US" sz="2000" b="0" i="0" u="none" strike="noStrike">
                        <a:solidFill>
                          <a:srgbClr val="000000"/>
                        </a:solidFill>
                        <a:effectLst/>
                        <a:latin typeface="Calibri" panose="020F0502020204030204" pitchFamily="34" charset="0"/>
                      </a:endParaRPr>
                    </a:p>
                  </a:txBody>
                  <a:tcPr marL="11449" marR="11449" marT="11449" marB="0" anchor="ctr"/>
                </a:tc>
                <a:tc>
                  <a:txBody>
                    <a:bodyPr/>
                    <a:lstStyle/>
                    <a:p>
                      <a:pPr algn="l" fontAlgn="b"/>
                      <a:r>
                        <a:rPr lang="en-US" sz="2000" u="none" strike="noStrike" dirty="0">
                          <a:effectLst/>
                        </a:rPr>
                        <a:t>Cost per Intersection Traffic Volume (AADT)</a:t>
                      </a:r>
                      <a:endParaRPr lang="en-US" sz="2000" b="0" i="0" u="none" strike="noStrike" dirty="0">
                        <a:solidFill>
                          <a:srgbClr val="000000"/>
                        </a:solidFill>
                        <a:effectLst/>
                        <a:latin typeface="Calibri" panose="020F0502020204030204" pitchFamily="34" charset="0"/>
                      </a:endParaRPr>
                    </a:p>
                  </a:txBody>
                  <a:tcPr marL="11449" marR="11449" marT="11449" marB="0" anchor="ctr"/>
                </a:tc>
                <a:tc>
                  <a:txBody>
                    <a:bodyPr/>
                    <a:lstStyle/>
                    <a:p>
                      <a:pPr algn="ctr" fontAlgn="b"/>
                      <a:r>
                        <a:rPr lang="en-US" sz="2000" u="none" strike="noStrike">
                          <a:effectLst/>
                        </a:rPr>
                        <a:t>20</a:t>
                      </a:r>
                      <a:endParaRPr lang="en-US" sz="2000" b="0" i="0" u="none" strike="noStrike">
                        <a:solidFill>
                          <a:srgbClr val="000000"/>
                        </a:solidFill>
                        <a:effectLst/>
                        <a:latin typeface="Calibri" panose="020F0502020204030204" pitchFamily="34" charset="0"/>
                      </a:endParaRPr>
                    </a:p>
                  </a:txBody>
                  <a:tcPr marL="11449" marR="11449" marT="11449" marB="0" anchor="ctr"/>
                </a:tc>
                <a:extLst>
                  <a:ext uri="{0D108BD9-81ED-4DB2-BD59-A6C34878D82A}">
                    <a16:rowId xmlns:a16="http://schemas.microsoft.com/office/drawing/2014/main" val="930307084"/>
                  </a:ext>
                </a:extLst>
              </a:tr>
              <a:tr h="485374">
                <a:tc>
                  <a:txBody>
                    <a:bodyPr/>
                    <a:lstStyle/>
                    <a:p>
                      <a:pPr algn="l"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11449" marR="11449" marT="11449" marB="0" anchor="ctr"/>
                </a:tc>
                <a:tc>
                  <a:txBody>
                    <a:bodyPr/>
                    <a:lstStyle/>
                    <a:p>
                      <a:pPr algn="ctr"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11449" marR="11449" marT="11449" marB="0" anchor="ctr"/>
                </a:tc>
                <a:tc>
                  <a:txBody>
                    <a:bodyPr/>
                    <a:lstStyle/>
                    <a:p>
                      <a:pPr algn="l" fontAlgn="b"/>
                      <a:r>
                        <a:rPr lang="en-US" sz="2000" u="none" strike="noStrike" dirty="0">
                          <a:effectLst/>
                        </a:rPr>
                        <a:t>Load Capacity and Use</a:t>
                      </a:r>
                      <a:endParaRPr lang="en-US" sz="2000" b="0" i="0" u="none" strike="noStrike" dirty="0">
                        <a:solidFill>
                          <a:srgbClr val="000000"/>
                        </a:solidFill>
                        <a:effectLst/>
                        <a:latin typeface="Calibri" panose="020F0502020204030204" pitchFamily="34" charset="0"/>
                      </a:endParaRPr>
                    </a:p>
                  </a:txBody>
                  <a:tcPr marL="11449" marR="11449" marT="11449" marB="0" anchor="ctr"/>
                </a:tc>
                <a:tc>
                  <a:txBody>
                    <a:bodyPr/>
                    <a:lstStyle/>
                    <a:p>
                      <a:pPr algn="ctr" fontAlgn="b"/>
                      <a:r>
                        <a:rPr lang="en-US" sz="2000" u="none" strike="noStrike">
                          <a:effectLst/>
                        </a:rPr>
                        <a:t>15</a:t>
                      </a:r>
                      <a:endParaRPr lang="en-US" sz="2000" b="0" i="0" u="none" strike="noStrike">
                        <a:solidFill>
                          <a:srgbClr val="000000"/>
                        </a:solidFill>
                        <a:effectLst/>
                        <a:latin typeface="Calibri" panose="020F0502020204030204" pitchFamily="34" charset="0"/>
                      </a:endParaRPr>
                    </a:p>
                  </a:txBody>
                  <a:tcPr marL="11449" marR="11449" marT="11449" marB="0" anchor="ctr"/>
                </a:tc>
                <a:tc>
                  <a:txBody>
                    <a:bodyPr/>
                    <a:lstStyle/>
                    <a:p>
                      <a:pPr algn="l"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11449" marR="11449" marT="11449" marB="0" anchor="ctr"/>
                </a:tc>
                <a:tc>
                  <a:txBody>
                    <a:bodyPr/>
                    <a:lstStyle/>
                    <a:p>
                      <a:pPr algn="ctr"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11449" marR="11449" marT="11449" marB="0" anchor="ctr"/>
                </a:tc>
                <a:tc>
                  <a:txBody>
                    <a:bodyPr/>
                    <a:lstStyle/>
                    <a:p>
                      <a:pPr algn="l" fontAlgn="b"/>
                      <a:r>
                        <a:rPr lang="en-US" sz="2000" u="none" strike="noStrike" dirty="0">
                          <a:effectLst/>
                        </a:rPr>
                        <a:t>Project Momentum</a:t>
                      </a:r>
                      <a:endParaRPr lang="en-US" sz="2000" b="0" i="0" u="none" strike="noStrike" dirty="0">
                        <a:solidFill>
                          <a:srgbClr val="000000"/>
                        </a:solidFill>
                        <a:effectLst/>
                        <a:latin typeface="Calibri" panose="020F0502020204030204" pitchFamily="34" charset="0"/>
                      </a:endParaRPr>
                    </a:p>
                  </a:txBody>
                  <a:tcPr marL="11449" marR="11449" marT="11449" marB="0" anchor="ctr"/>
                </a:tc>
                <a:tc>
                  <a:txBody>
                    <a:bodyPr/>
                    <a:lstStyle/>
                    <a:p>
                      <a:pPr algn="ctr" fontAlgn="b"/>
                      <a:r>
                        <a:rPr lang="en-US" sz="2000" u="none" strike="noStrike">
                          <a:effectLst/>
                        </a:rPr>
                        <a:t>10</a:t>
                      </a:r>
                      <a:endParaRPr lang="en-US" sz="2000" b="0" i="0" u="none" strike="noStrike">
                        <a:solidFill>
                          <a:srgbClr val="000000"/>
                        </a:solidFill>
                        <a:effectLst/>
                        <a:latin typeface="Calibri" panose="020F0502020204030204" pitchFamily="34" charset="0"/>
                      </a:endParaRPr>
                    </a:p>
                  </a:txBody>
                  <a:tcPr marL="11449" marR="11449" marT="11449" marB="0" anchor="ctr"/>
                </a:tc>
                <a:extLst>
                  <a:ext uri="{0D108BD9-81ED-4DB2-BD59-A6C34878D82A}">
                    <a16:rowId xmlns:a16="http://schemas.microsoft.com/office/drawing/2014/main" val="2294982290"/>
                  </a:ext>
                </a:extLst>
              </a:tr>
              <a:tr h="605786">
                <a:tc>
                  <a:txBody>
                    <a:bodyPr/>
                    <a:lstStyle/>
                    <a:p>
                      <a:pPr algn="l"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11449" marR="11449" marT="11449" marB="0" anchor="ctr"/>
                </a:tc>
                <a:tc>
                  <a:txBody>
                    <a:bodyPr/>
                    <a:lstStyle/>
                    <a:p>
                      <a:pPr algn="ctr"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11449" marR="11449" marT="11449" marB="0" anchor="ctr"/>
                </a:tc>
                <a:tc>
                  <a:txBody>
                    <a:bodyPr/>
                    <a:lstStyle/>
                    <a:p>
                      <a:pPr algn="l" fontAlgn="b"/>
                      <a:r>
                        <a:rPr lang="en-US" sz="2000" u="none" strike="noStrike" dirty="0">
                          <a:effectLst/>
                        </a:rPr>
                        <a:t>Waterway Adequacy &amp; Scour Susceptibility</a:t>
                      </a:r>
                      <a:endParaRPr lang="en-US" sz="2000" b="0" i="0" u="none" strike="noStrike" dirty="0">
                        <a:solidFill>
                          <a:srgbClr val="000000"/>
                        </a:solidFill>
                        <a:effectLst/>
                        <a:latin typeface="Calibri" panose="020F0502020204030204" pitchFamily="34" charset="0"/>
                      </a:endParaRPr>
                    </a:p>
                  </a:txBody>
                  <a:tcPr marL="11449" marR="11449" marT="11449" marB="0" anchor="ctr"/>
                </a:tc>
                <a:tc>
                  <a:txBody>
                    <a:bodyPr/>
                    <a:lstStyle/>
                    <a:p>
                      <a:pPr algn="ctr" fontAlgn="b"/>
                      <a:r>
                        <a:rPr lang="en-US" sz="2000" u="none" strike="noStrike" dirty="0">
                          <a:effectLst/>
                        </a:rPr>
                        <a:t>10</a:t>
                      </a:r>
                      <a:endParaRPr lang="en-US" sz="2000" b="0" i="0" u="none" strike="noStrike" dirty="0">
                        <a:solidFill>
                          <a:srgbClr val="000000"/>
                        </a:solidFill>
                        <a:effectLst/>
                        <a:latin typeface="Calibri" panose="020F0502020204030204" pitchFamily="34" charset="0"/>
                      </a:endParaRPr>
                    </a:p>
                  </a:txBody>
                  <a:tcPr marL="11449" marR="11449" marT="11449" marB="0" anchor="ctr"/>
                </a:tc>
                <a:tc>
                  <a:txBody>
                    <a:bodyPr/>
                    <a:lstStyle/>
                    <a:p>
                      <a:pPr algn="l"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11449" marR="11449" marT="11449" marB="0" anchor="ctr"/>
                </a:tc>
                <a:tc>
                  <a:txBody>
                    <a:bodyPr/>
                    <a:lstStyle/>
                    <a:p>
                      <a:pPr algn="ctr"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11449" marR="11449" marT="11449" marB="0" anchor="ctr"/>
                </a:tc>
                <a:tc>
                  <a:txBody>
                    <a:bodyPr/>
                    <a:lstStyle/>
                    <a:p>
                      <a:pPr algn="l"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11449" marR="11449" marT="11449" marB="0" anchor="ctr"/>
                </a:tc>
                <a:tc>
                  <a:txBody>
                    <a:bodyPr/>
                    <a:lstStyle/>
                    <a:p>
                      <a:pPr algn="ctr"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11449" marR="11449" marT="11449" marB="0" anchor="ctr"/>
                </a:tc>
                <a:extLst>
                  <a:ext uri="{0D108BD9-81ED-4DB2-BD59-A6C34878D82A}">
                    <a16:rowId xmlns:a16="http://schemas.microsoft.com/office/drawing/2014/main" val="2017591379"/>
                  </a:ext>
                </a:extLst>
              </a:tr>
              <a:tr h="308477">
                <a:tc>
                  <a:txBody>
                    <a:bodyPr/>
                    <a:lstStyle/>
                    <a:p>
                      <a:pPr algn="l"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11449" marR="11449" marT="11449" marB="0" anchor="ctr"/>
                </a:tc>
                <a:tc>
                  <a:txBody>
                    <a:bodyPr/>
                    <a:lstStyle/>
                    <a:p>
                      <a:pPr algn="ctr"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11449" marR="11449" marT="11449" marB="0" anchor="ctr"/>
                </a:tc>
                <a:tc>
                  <a:txBody>
                    <a:bodyPr/>
                    <a:lstStyle/>
                    <a:p>
                      <a:pPr algn="l" fontAlgn="b"/>
                      <a:r>
                        <a:rPr lang="en-US" sz="2000" u="none" strike="noStrike" dirty="0">
                          <a:effectLst/>
                        </a:rPr>
                        <a:t>Project Momentum</a:t>
                      </a:r>
                      <a:endParaRPr lang="en-US" sz="2000" b="0" i="0" u="none" strike="noStrike" dirty="0">
                        <a:solidFill>
                          <a:srgbClr val="000000"/>
                        </a:solidFill>
                        <a:effectLst/>
                        <a:latin typeface="Calibri" panose="020F0502020204030204" pitchFamily="34" charset="0"/>
                      </a:endParaRPr>
                    </a:p>
                  </a:txBody>
                  <a:tcPr marL="11449" marR="11449" marT="11449" marB="0" anchor="ctr"/>
                </a:tc>
                <a:tc>
                  <a:txBody>
                    <a:bodyPr/>
                    <a:lstStyle/>
                    <a:p>
                      <a:pPr algn="ctr" fontAlgn="b"/>
                      <a:r>
                        <a:rPr lang="en-US" sz="2000" u="none" strike="noStrike">
                          <a:effectLst/>
                        </a:rPr>
                        <a:t>5</a:t>
                      </a:r>
                      <a:endParaRPr lang="en-US" sz="2000" b="0" i="0" u="none" strike="noStrike">
                        <a:solidFill>
                          <a:srgbClr val="000000"/>
                        </a:solidFill>
                        <a:effectLst/>
                        <a:latin typeface="Calibri" panose="020F0502020204030204" pitchFamily="34" charset="0"/>
                      </a:endParaRPr>
                    </a:p>
                  </a:txBody>
                  <a:tcPr marL="11449" marR="11449" marT="11449" marB="0" anchor="ctr"/>
                </a:tc>
                <a:tc>
                  <a:txBody>
                    <a:bodyPr/>
                    <a:lstStyle/>
                    <a:p>
                      <a:pPr algn="l"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11449" marR="11449" marT="11449" marB="0" anchor="ctr"/>
                </a:tc>
                <a:tc>
                  <a:txBody>
                    <a:bodyPr/>
                    <a:lstStyle/>
                    <a:p>
                      <a:pPr algn="ctr"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11449" marR="11449" marT="11449" marB="0" anchor="ctr"/>
                </a:tc>
                <a:tc>
                  <a:txBody>
                    <a:bodyPr/>
                    <a:lstStyle/>
                    <a:p>
                      <a:pPr algn="l"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11449" marR="11449" marT="11449" marB="0" anchor="ctr"/>
                </a:tc>
                <a:tc>
                  <a:txBody>
                    <a:bodyPr/>
                    <a:lstStyle/>
                    <a:p>
                      <a:pPr algn="ctr"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11449" marR="11449" marT="11449" marB="0" anchor="ctr"/>
                </a:tc>
                <a:extLst>
                  <a:ext uri="{0D108BD9-81ED-4DB2-BD59-A6C34878D82A}">
                    <a16:rowId xmlns:a16="http://schemas.microsoft.com/office/drawing/2014/main" val="279682875"/>
                  </a:ext>
                </a:extLst>
              </a:tr>
              <a:tr h="364815">
                <a:tc>
                  <a:txBody>
                    <a:bodyPr/>
                    <a:lstStyle/>
                    <a:p>
                      <a:pPr algn="l"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11449" marR="11449" marT="11449" marB="0" anchor="ctr"/>
                </a:tc>
                <a:tc>
                  <a:txBody>
                    <a:bodyPr/>
                    <a:lstStyle/>
                    <a:p>
                      <a:pPr algn="ctr"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11449" marR="11449" marT="11449" marB="0" anchor="ctr"/>
                </a:tc>
                <a:tc>
                  <a:txBody>
                    <a:bodyPr/>
                    <a:lstStyle/>
                    <a:p>
                      <a:pPr algn="l" fontAlgn="b"/>
                      <a:r>
                        <a:rPr lang="en-US" sz="2000" u="none" strike="noStrike" dirty="0">
                          <a:effectLst/>
                        </a:rPr>
                        <a:t>Asset-Benefit Cost</a:t>
                      </a:r>
                      <a:endParaRPr lang="en-US" sz="2000" b="0" i="0" u="none" strike="noStrike" dirty="0">
                        <a:solidFill>
                          <a:srgbClr val="000000"/>
                        </a:solidFill>
                        <a:effectLst/>
                        <a:latin typeface="Calibri" panose="020F0502020204030204" pitchFamily="34" charset="0"/>
                      </a:endParaRPr>
                    </a:p>
                  </a:txBody>
                  <a:tcPr marL="11449" marR="11449" marT="11449" marB="0" anchor="ctr"/>
                </a:tc>
                <a:tc>
                  <a:txBody>
                    <a:bodyPr/>
                    <a:lstStyle/>
                    <a:p>
                      <a:pPr algn="ctr" fontAlgn="b"/>
                      <a:r>
                        <a:rPr lang="en-US" sz="2000" u="none" strike="noStrike">
                          <a:effectLst/>
                        </a:rPr>
                        <a:t>10</a:t>
                      </a:r>
                      <a:endParaRPr lang="en-US" sz="2000" b="0" i="0" u="none" strike="noStrike">
                        <a:solidFill>
                          <a:srgbClr val="000000"/>
                        </a:solidFill>
                        <a:effectLst/>
                        <a:latin typeface="Calibri" panose="020F0502020204030204" pitchFamily="34" charset="0"/>
                      </a:endParaRPr>
                    </a:p>
                  </a:txBody>
                  <a:tcPr marL="11449" marR="11449" marT="11449" marB="0" anchor="ctr"/>
                </a:tc>
                <a:tc>
                  <a:txBody>
                    <a:bodyPr/>
                    <a:lstStyle/>
                    <a:p>
                      <a:pPr algn="l"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11449" marR="11449" marT="11449" marB="0" anchor="ctr"/>
                </a:tc>
                <a:tc>
                  <a:txBody>
                    <a:bodyPr/>
                    <a:lstStyle/>
                    <a:p>
                      <a:pPr algn="ct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11449" marR="11449" marT="11449" marB="0" anchor="ctr"/>
                </a:tc>
                <a:tc>
                  <a:txBody>
                    <a:bodyPr/>
                    <a:lstStyle/>
                    <a:p>
                      <a:pPr algn="l"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11449" marR="11449" marT="11449" marB="0" anchor="ctr"/>
                </a:tc>
                <a:tc>
                  <a:txBody>
                    <a:bodyPr/>
                    <a:lstStyle/>
                    <a:p>
                      <a:pPr algn="ctr"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11449" marR="11449" marT="11449" marB="0" anchor="ctr"/>
                </a:tc>
                <a:extLst>
                  <a:ext uri="{0D108BD9-81ED-4DB2-BD59-A6C34878D82A}">
                    <a16:rowId xmlns:a16="http://schemas.microsoft.com/office/drawing/2014/main" val="3051743946"/>
                  </a:ext>
                </a:extLst>
              </a:tr>
              <a:tr h="308477">
                <a:tc>
                  <a:txBody>
                    <a:bodyPr/>
                    <a:lstStyle/>
                    <a:p>
                      <a:pPr algn="l" fontAlgn="b"/>
                      <a:r>
                        <a:rPr lang="en-US" sz="2000" u="none" strike="noStrike" dirty="0">
                          <a:effectLst/>
                        </a:rPr>
                        <a:t>Total</a:t>
                      </a:r>
                      <a:endParaRPr lang="en-US" sz="2000" b="0" i="0" u="none" strike="noStrike" dirty="0">
                        <a:solidFill>
                          <a:srgbClr val="000000"/>
                        </a:solidFill>
                        <a:effectLst/>
                        <a:latin typeface="Calibri" panose="020F0502020204030204" pitchFamily="34" charset="0"/>
                      </a:endParaRPr>
                    </a:p>
                  </a:txBody>
                  <a:tcPr marL="11449" marR="11449" marT="11449" marB="0" anchor="ctr"/>
                </a:tc>
                <a:tc>
                  <a:txBody>
                    <a:bodyPr/>
                    <a:lstStyle/>
                    <a:p>
                      <a:pPr algn="ctr" fontAlgn="b"/>
                      <a:r>
                        <a:rPr lang="en-US" sz="2000" u="none" strike="noStrike" dirty="0">
                          <a:effectLst/>
                        </a:rPr>
                        <a:t>100</a:t>
                      </a:r>
                      <a:endParaRPr lang="en-US" sz="2000" b="1" i="0" u="none" strike="noStrike" dirty="0">
                        <a:solidFill>
                          <a:srgbClr val="000000"/>
                        </a:solidFill>
                        <a:effectLst/>
                        <a:latin typeface="Calibri" panose="020F0502020204030204" pitchFamily="34" charset="0"/>
                      </a:endParaRPr>
                    </a:p>
                  </a:txBody>
                  <a:tcPr marL="11449" marR="11449" marT="11449" marB="0" anchor="ctr"/>
                </a:tc>
                <a:tc>
                  <a:txBody>
                    <a:bodyPr/>
                    <a:lstStyle/>
                    <a:p>
                      <a:pPr algn="ctr" fontAlgn="b"/>
                      <a:r>
                        <a:rPr lang="en-US" sz="2000" u="none" strike="noStrike" dirty="0">
                          <a:effectLst/>
                        </a:rPr>
                        <a:t> </a:t>
                      </a:r>
                      <a:endParaRPr lang="en-US" sz="2000" b="1" i="0" u="none" strike="noStrike" dirty="0">
                        <a:solidFill>
                          <a:srgbClr val="000000"/>
                        </a:solidFill>
                        <a:effectLst/>
                        <a:latin typeface="Calibri" panose="020F0502020204030204" pitchFamily="34" charset="0"/>
                      </a:endParaRPr>
                    </a:p>
                  </a:txBody>
                  <a:tcPr marL="11449" marR="11449" marT="11449" marB="0" anchor="ctr"/>
                </a:tc>
                <a:tc>
                  <a:txBody>
                    <a:bodyPr/>
                    <a:lstStyle/>
                    <a:p>
                      <a:pPr algn="ctr" fontAlgn="b"/>
                      <a:r>
                        <a:rPr lang="en-US" sz="2000" u="none" strike="noStrike" dirty="0">
                          <a:effectLst/>
                        </a:rPr>
                        <a:t>100</a:t>
                      </a:r>
                      <a:endParaRPr lang="en-US" sz="2000" b="1" i="0" u="none" strike="noStrike" dirty="0">
                        <a:solidFill>
                          <a:srgbClr val="000000"/>
                        </a:solidFill>
                        <a:effectLst/>
                        <a:latin typeface="Calibri" panose="020F0502020204030204" pitchFamily="34" charset="0"/>
                      </a:endParaRPr>
                    </a:p>
                  </a:txBody>
                  <a:tcPr marL="11449" marR="11449" marT="11449" marB="0" anchor="ctr"/>
                </a:tc>
                <a:tc>
                  <a:txBody>
                    <a:bodyPr/>
                    <a:lstStyle/>
                    <a:p>
                      <a:pPr algn="ctr" fontAlgn="b"/>
                      <a:r>
                        <a:rPr lang="en-US" sz="2000" u="none" strike="noStrike">
                          <a:effectLst/>
                        </a:rPr>
                        <a:t> </a:t>
                      </a:r>
                      <a:endParaRPr lang="en-US" sz="2000" b="1" i="0" u="none" strike="noStrike">
                        <a:solidFill>
                          <a:srgbClr val="000000"/>
                        </a:solidFill>
                        <a:effectLst/>
                        <a:latin typeface="Calibri" panose="020F0502020204030204" pitchFamily="34" charset="0"/>
                      </a:endParaRPr>
                    </a:p>
                  </a:txBody>
                  <a:tcPr marL="11449" marR="11449" marT="11449" marB="0" anchor="ctr"/>
                </a:tc>
                <a:tc>
                  <a:txBody>
                    <a:bodyPr/>
                    <a:lstStyle/>
                    <a:p>
                      <a:pPr algn="ctr" fontAlgn="b"/>
                      <a:r>
                        <a:rPr lang="en-US" sz="2000" u="none" strike="noStrike">
                          <a:effectLst/>
                        </a:rPr>
                        <a:t>100</a:t>
                      </a:r>
                      <a:endParaRPr lang="en-US" sz="2000" b="1" i="0" u="none" strike="noStrike">
                        <a:solidFill>
                          <a:srgbClr val="000000"/>
                        </a:solidFill>
                        <a:effectLst/>
                        <a:latin typeface="Calibri" panose="020F0502020204030204" pitchFamily="34" charset="0"/>
                      </a:endParaRPr>
                    </a:p>
                  </a:txBody>
                  <a:tcPr marL="11449" marR="11449" marT="11449" marB="0" anchor="ctr"/>
                </a:tc>
                <a:tc>
                  <a:txBody>
                    <a:bodyPr/>
                    <a:lstStyle/>
                    <a:p>
                      <a:pPr algn="ctr" fontAlgn="b"/>
                      <a:r>
                        <a:rPr lang="en-US" sz="2000" u="none" strike="noStrike" dirty="0">
                          <a:effectLst/>
                        </a:rPr>
                        <a:t> </a:t>
                      </a:r>
                      <a:endParaRPr lang="en-US" sz="2000" b="1" i="0" u="none" strike="noStrike" dirty="0">
                        <a:solidFill>
                          <a:srgbClr val="000000"/>
                        </a:solidFill>
                        <a:effectLst/>
                        <a:latin typeface="Calibri" panose="020F0502020204030204" pitchFamily="34" charset="0"/>
                      </a:endParaRPr>
                    </a:p>
                  </a:txBody>
                  <a:tcPr marL="11449" marR="11449" marT="11449" marB="0" anchor="ctr"/>
                </a:tc>
                <a:tc>
                  <a:txBody>
                    <a:bodyPr/>
                    <a:lstStyle/>
                    <a:p>
                      <a:pPr algn="ctr" fontAlgn="b"/>
                      <a:r>
                        <a:rPr lang="en-US" sz="2000" u="none" strike="noStrike" dirty="0">
                          <a:effectLst/>
                        </a:rPr>
                        <a:t>110</a:t>
                      </a:r>
                      <a:endParaRPr lang="en-US" sz="2000" b="1" i="0" u="none" strike="noStrike" dirty="0">
                        <a:solidFill>
                          <a:srgbClr val="000000"/>
                        </a:solidFill>
                        <a:effectLst/>
                        <a:latin typeface="Calibri" panose="020F0502020204030204" pitchFamily="34" charset="0"/>
                      </a:endParaRPr>
                    </a:p>
                  </a:txBody>
                  <a:tcPr marL="11449" marR="11449" marT="11449" marB="0" anchor="ctr"/>
                </a:tc>
                <a:extLst>
                  <a:ext uri="{0D108BD9-81ED-4DB2-BD59-A6C34878D82A}">
                    <a16:rowId xmlns:a16="http://schemas.microsoft.com/office/drawing/2014/main" val="3038153405"/>
                  </a:ext>
                </a:extLst>
              </a:tr>
            </a:tbl>
          </a:graphicData>
        </a:graphic>
      </p:graphicFrame>
      <p:sp>
        <p:nvSpPr>
          <p:cNvPr id="7" name="TextBox 6">
            <a:extLst>
              <a:ext uri="{FF2B5EF4-FFF2-40B4-BE49-F238E27FC236}">
                <a16:creationId xmlns:a16="http://schemas.microsoft.com/office/drawing/2014/main" id="{D196F6E3-33AF-43A6-B77F-EAB4C82BEE7B}"/>
              </a:ext>
            </a:extLst>
          </p:cNvPr>
          <p:cNvSpPr txBox="1"/>
          <p:nvPr/>
        </p:nvSpPr>
        <p:spPr>
          <a:xfrm>
            <a:off x="370175" y="6443643"/>
            <a:ext cx="4776186" cy="369332"/>
          </a:xfrm>
          <a:prstGeom prst="rect">
            <a:avLst/>
          </a:prstGeom>
          <a:noFill/>
        </p:spPr>
        <p:txBody>
          <a:bodyPr wrap="square" rtlCol="0">
            <a:spAutoFit/>
          </a:bodyPr>
          <a:lstStyle/>
          <a:p>
            <a:r>
              <a:rPr lang="en-US" b="1" dirty="0">
                <a:solidFill>
                  <a:schemeClr val="bg1"/>
                </a:solidFill>
              </a:rPr>
              <a:t>Programs included identified in 19 V.S.A. § 10g(l)</a:t>
            </a:r>
          </a:p>
        </p:txBody>
      </p:sp>
      <p:sp>
        <p:nvSpPr>
          <p:cNvPr id="8" name="Rectangle 7">
            <a:extLst>
              <a:ext uri="{FF2B5EF4-FFF2-40B4-BE49-F238E27FC236}">
                <a16:creationId xmlns:a16="http://schemas.microsoft.com/office/drawing/2014/main" id="{3A5028E8-A3C4-4FA7-9357-807C6202BFD1}"/>
              </a:ext>
            </a:extLst>
          </p:cNvPr>
          <p:cNvSpPr/>
          <p:nvPr/>
        </p:nvSpPr>
        <p:spPr>
          <a:xfrm>
            <a:off x="642256" y="146128"/>
            <a:ext cx="7514814" cy="1323439"/>
          </a:xfrm>
          <a:prstGeom prst="rect">
            <a:avLst/>
          </a:prstGeom>
        </p:spPr>
        <p:txBody>
          <a:bodyPr wrap="none">
            <a:spAutoFit/>
          </a:bodyPr>
          <a:lstStyle/>
          <a:p>
            <a:pPr lvl="0">
              <a:defRPr/>
            </a:pPr>
            <a:r>
              <a:rPr lang="en-US" sz="5400" dirty="0">
                <a:solidFill>
                  <a:srgbClr val="0070C0"/>
                </a:solidFill>
                <a:cs typeface="Arial" panose="020B0604020202020204" pitchFamily="34" charset="0"/>
              </a:rPr>
              <a:t>Current System- Highways</a:t>
            </a:r>
          </a:p>
          <a:p>
            <a:pPr lvl="0">
              <a:defRPr/>
            </a:pPr>
            <a:r>
              <a:rPr lang="en-US" sz="2600" i="1" dirty="0">
                <a:solidFill>
                  <a:schemeClr val="accent2">
                    <a:lumMod val="75000"/>
                  </a:schemeClr>
                </a:solidFill>
                <a:cs typeface="Arial" panose="020B0604020202020204" pitchFamily="34" charset="0"/>
              </a:rPr>
              <a:t>2007 - 2019</a:t>
            </a:r>
          </a:p>
        </p:txBody>
      </p:sp>
    </p:spTree>
    <p:extLst>
      <p:ext uri="{BB962C8B-B14F-4D97-AF65-F5344CB8AC3E}">
        <p14:creationId xmlns:p14="http://schemas.microsoft.com/office/powerpoint/2010/main" val="1462931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2">
            <a:extLst>
              <a:ext uri="{FF2B5EF4-FFF2-40B4-BE49-F238E27FC236}">
                <a16:creationId xmlns:a16="http://schemas.microsoft.com/office/drawing/2014/main" id="{184011B0-DC36-4F03-87ED-40A3DB6EC73D}"/>
              </a:ext>
            </a:extLst>
          </p:cNvPr>
          <p:cNvGraphicFramePr>
            <a:graphicFrameLocks noGrp="1"/>
          </p:cNvGraphicFramePr>
          <p:nvPr>
            <p:ph type="pic" idx="1"/>
            <p:extLst>
              <p:ext uri="{D42A27DB-BD31-4B8C-83A1-F6EECF244321}">
                <p14:modId xmlns:p14="http://schemas.microsoft.com/office/powerpoint/2010/main" val="2120962653"/>
              </p:ext>
            </p:extLst>
          </p:nvPr>
        </p:nvGraphicFramePr>
        <p:xfrm>
          <a:off x="1579880" y="1955165"/>
          <a:ext cx="9300845" cy="4114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BAFAA96-36BF-4D4B-A017-8D45755BDFAF}"/>
              </a:ext>
            </a:extLst>
          </p:cNvPr>
          <p:cNvSpPr>
            <a:spLocks noGrp="1"/>
          </p:cNvSpPr>
          <p:nvPr>
            <p:ph type="sldNum" sz="quarter" idx="4294967295"/>
          </p:nvPr>
        </p:nvSpPr>
        <p:spPr>
          <a:xfrm>
            <a:off x="10880725" y="6459538"/>
            <a:ext cx="1311275" cy="365125"/>
          </a:xfrm>
        </p:spPr>
        <p:txBody>
          <a:bodyPr>
            <a:normAutofit/>
          </a:bodyPr>
          <a:lstStyle/>
          <a:p>
            <a:pPr>
              <a:spcAft>
                <a:spcPts val="600"/>
              </a:spcAft>
            </a:pPr>
            <a:fld id="{8A03D726-1C29-4BEC-9762-DD1A38FDFBC1}" type="slidenum">
              <a:rPr lang="en-US"/>
              <a:pPr>
                <a:spcAft>
                  <a:spcPts val="600"/>
                </a:spcAft>
              </a:pPr>
              <a:t>5</a:t>
            </a:fld>
            <a:endParaRPr lang="en-US"/>
          </a:p>
        </p:txBody>
      </p:sp>
      <p:sp>
        <p:nvSpPr>
          <p:cNvPr id="5" name="Rectangle 4">
            <a:extLst>
              <a:ext uri="{FF2B5EF4-FFF2-40B4-BE49-F238E27FC236}">
                <a16:creationId xmlns:a16="http://schemas.microsoft.com/office/drawing/2014/main" id="{21A44D6F-64F6-4131-822B-B2DC54D24AE2}"/>
              </a:ext>
            </a:extLst>
          </p:cNvPr>
          <p:cNvSpPr/>
          <p:nvPr/>
        </p:nvSpPr>
        <p:spPr>
          <a:xfrm>
            <a:off x="562246" y="286603"/>
            <a:ext cx="9552487" cy="1323439"/>
          </a:xfrm>
          <a:prstGeom prst="rect">
            <a:avLst/>
          </a:prstGeom>
        </p:spPr>
        <p:txBody>
          <a:bodyPr wrap="none">
            <a:spAutoFit/>
          </a:bodyPr>
          <a:lstStyle/>
          <a:p>
            <a:pPr lvl="0">
              <a:defRPr/>
            </a:pPr>
            <a:r>
              <a:rPr lang="en-US" sz="5400" dirty="0">
                <a:solidFill>
                  <a:srgbClr val="0070C0"/>
                </a:solidFill>
                <a:cs typeface="Arial" panose="020B0604020202020204" pitchFamily="34" charset="0"/>
              </a:rPr>
              <a:t>Current System – Grant Programs</a:t>
            </a:r>
          </a:p>
          <a:p>
            <a:pPr lvl="0">
              <a:defRPr/>
            </a:pPr>
            <a:r>
              <a:rPr lang="en-US" sz="2600" i="1" dirty="0">
                <a:solidFill>
                  <a:schemeClr val="accent2">
                    <a:lumMod val="75000"/>
                  </a:schemeClr>
                </a:solidFill>
                <a:cs typeface="Arial" panose="020B0604020202020204" pitchFamily="34" charset="0"/>
              </a:rPr>
              <a:t>2007 - 2019</a:t>
            </a:r>
          </a:p>
        </p:txBody>
      </p:sp>
    </p:spTree>
    <p:extLst>
      <p:ext uri="{BB962C8B-B14F-4D97-AF65-F5344CB8AC3E}">
        <p14:creationId xmlns:p14="http://schemas.microsoft.com/office/powerpoint/2010/main" val="2602407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09930A2-6AC5-4B17-9815-BD1C5A01FA63}"/>
              </a:ext>
            </a:extLst>
          </p:cNvPr>
          <p:cNvSpPr txBox="1"/>
          <p:nvPr/>
        </p:nvSpPr>
        <p:spPr>
          <a:xfrm>
            <a:off x="5645150" y="533346"/>
            <a:ext cx="5127171" cy="1450757"/>
          </a:xfrm>
          <a:prstGeom prst="rect">
            <a:avLst/>
          </a:prstGeom>
        </p:spPr>
        <p:txBody>
          <a:bodyPr vert="horz" lIns="91440" tIns="45720" rIns="91440" bIns="45720" rtlCol="0" anchor="b">
            <a:normAutofit/>
          </a:bodyPr>
          <a:lstStyle/>
          <a:p>
            <a:pPr marR="0" lvl="0" indent="0" defTabSz="914400" fontAlgn="auto">
              <a:lnSpc>
                <a:spcPct val="85000"/>
              </a:lnSpc>
              <a:spcBef>
                <a:spcPct val="0"/>
              </a:spcBef>
              <a:spcAft>
                <a:spcPts val="600"/>
              </a:spcAft>
              <a:buClrTx/>
              <a:buSzTx/>
              <a:tabLst/>
              <a:defRPr/>
            </a:pPr>
            <a:r>
              <a:rPr kumimoji="0" lang="en-US" sz="4800" b="1" i="0" u="none" strike="noStrike" cap="none" spc="-50" normalizeH="0" noProof="0" dirty="0">
                <a:ln>
                  <a:noFill/>
                </a:ln>
                <a:solidFill>
                  <a:schemeClr val="tx1">
                    <a:lumMod val="75000"/>
                    <a:lumOff val="25000"/>
                  </a:schemeClr>
                </a:solidFill>
                <a:effectLst/>
                <a:uLnTx/>
                <a:uFillTx/>
                <a:latin typeface="+mj-lt"/>
                <a:ea typeface="+mj-ea"/>
                <a:cs typeface="+mj-cs"/>
              </a:rPr>
              <a:t>Vision</a:t>
            </a:r>
          </a:p>
        </p:txBody>
      </p:sp>
      <p:sp>
        <p:nvSpPr>
          <p:cNvPr id="4" name="Content Placeholder 3"/>
          <p:cNvSpPr>
            <a:spLocks noGrp="1"/>
          </p:cNvSpPr>
          <p:nvPr>
            <p:ph idx="4294967295"/>
          </p:nvPr>
        </p:nvSpPr>
        <p:spPr>
          <a:xfrm>
            <a:off x="5645150" y="2198688"/>
            <a:ext cx="5588907" cy="2881312"/>
          </a:xfrm>
        </p:spPr>
        <p:txBody>
          <a:bodyPr vert="horz" lIns="0" tIns="45720" rIns="0" bIns="45720" rtlCol="0">
            <a:normAutofit/>
          </a:bodyPr>
          <a:lstStyle/>
          <a:p>
            <a:pPr marL="0" indent="0">
              <a:buFont typeface="Calibri" panose="020F0502020204030204" pitchFamily="34" charset="0"/>
              <a:buNone/>
            </a:pPr>
            <a:r>
              <a:rPr lang="en-US" sz="3200" dirty="0"/>
              <a:t>Develop a performance-based, data driven project selection &amp; prioritization framework that maximizes the </a:t>
            </a:r>
            <a:r>
              <a:rPr lang="en-US" sz="3200" b="1" dirty="0"/>
              <a:t>“transportation value” </a:t>
            </a:r>
            <a:r>
              <a:rPr lang="en-US" sz="3200" dirty="0"/>
              <a:t>delivered to Vermont taxpayers.</a:t>
            </a:r>
          </a:p>
        </p:txBody>
      </p:sp>
      <p:pic>
        <p:nvPicPr>
          <p:cNvPr id="10" name="Picture 9">
            <a:extLst>
              <a:ext uri="{FF2B5EF4-FFF2-40B4-BE49-F238E27FC236}">
                <a16:creationId xmlns:a16="http://schemas.microsoft.com/office/drawing/2014/main" id="{7DD44EEC-17AE-4259-825C-1EB81722A325}"/>
              </a:ext>
            </a:extLst>
          </p:cNvPr>
          <p:cNvPicPr>
            <a:picLocks noChangeAspect="1"/>
          </p:cNvPicPr>
          <p:nvPr/>
        </p:nvPicPr>
        <p:blipFill>
          <a:blip r:embed="rId3"/>
          <a:stretch>
            <a:fillRect/>
          </a:stretch>
        </p:blipFill>
        <p:spPr>
          <a:xfrm>
            <a:off x="599651" y="1984103"/>
            <a:ext cx="4317696" cy="2353144"/>
          </a:xfrm>
          <a:prstGeom prst="rect">
            <a:avLst/>
          </a:prstGeom>
        </p:spPr>
      </p:pic>
    </p:spTree>
    <p:extLst>
      <p:ext uri="{BB962C8B-B14F-4D97-AF65-F5344CB8AC3E}">
        <p14:creationId xmlns:p14="http://schemas.microsoft.com/office/powerpoint/2010/main" val="3963592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p:cNvSpPr txBox="1"/>
          <p:nvPr/>
        </p:nvSpPr>
        <p:spPr>
          <a:xfrm>
            <a:off x="5384799" y="121325"/>
            <a:ext cx="5127171" cy="750383"/>
          </a:xfrm>
          <a:prstGeom prst="rect">
            <a:avLst/>
          </a:prstGeom>
        </p:spPr>
        <p:txBody>
          <a:bodyPr vert="horz" lIns="91440" tIns="45720" rIns="91440" bIns="45720" rtlCol="0" anchor="b">
            <a:normAutofit/>
          </a:bodyPr>
          <a:lstStyle/>
          <a:p>
            <a:pPr marR="0" lvl="0" indent="0" defTabSz="914400" fontAlgn="auto">
              <a:lnSpc>
                <a:spcPct val="85000"/>
              </a:lnSpc>
              <a:spcBef>
                <a:spcPct val="0"/>
              </a:spcBef>
              <a:spcAft>
                <a:spcPts val="600"/>
              </a:spcAft>
              <a:buClrTx/>
              <a:buSzTx/>
              <a:tabLst/>
              <a:defRPr/>
            </a:pPr>
            <a:r>
              <a:rPr lang="en-US" sz="4800" b="1" spc="-50" dirty="0">
                <a:solidFill>
                  <a:schemeClr val="tx1">
                    <a:lumMod val="75000"/>
                    <a:lumOff val="25000"/>
                  </a:schemeClr>
                </a:solidFill>
                <a:latin typeface="+mj-lt"/>
                <a:ea typeface="+mj-ea"/>
                <a:cs typeface="+mj-cs"/>
              </a:rPr>
              <a:t>VPSP2 </a:t>
            </a:r>
            <a:r>
              <a:rPr kumimoji="0" lang="en-US" sz="4800" b="1" i="0" u="none" strike="noStrike" cap="none" spc="-50" normalizeH="0" noProof="0" dirty="0">
                <a:ln>
                  <a:noFill/>
                </a:ln>
                <a:solidFill>
                  <a:schemeClr val="tx1">
                    <a:lumMod val="75000"/>
                    <a:lumOff val="25000"/>
                  </a:schemeClr>
                </a:solidFill>
                <a:effectLst/>
                <a:uLnTx/>
                <a:uFillTx/>
                <a:latin typeface="+mj-lt"/>
                <a:ea typeface="+mj-ea"/>
                <a:cs typeface="+mj-cs"/>
              </a:rPr>
              <a:t>Goals</a:t>
            </a:r>
          </a:p>
        </p:txBody>
      </p:sp>
      <p:pic>
        <p:nvPicPr>
          <p:cNvPr id="7" name="Picture 6"/>
          <p:cNvPicPr>
            <a:picLocks noChangeAspect="1"/>
          </p:cNvPicPr>
          <p:nvPr/>
        </p:nvPicPr>
        <p:blipFill>
          <a:blip r:embed="rId3"/>
          <a:stretch>
            <a:fillRect/>
          </a:stretch>
        </p:blipFill>
        <p:spPr>
          <a:xfrm>
            <a:off x="1352945" y="2119862"/>
            <a:ext cx="2681160" cy="1461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5282467" y="1013576"/>
            <a:ext cx="6429829" cy="5304340"/>
          </a:xfrm>
          <a:prstGeom prst="rect">
            <a:avLst/>
          </a:prstGeom>
        </p:spPr>
        <p:txBody>
          <a:bodyPr vert="horz" lIns="0" tIns="45720" rIns="0" bIns="45720" rtlCol="0">
            <a:noAutofit/>
          </a:bodyPr>
          <a:lstStyle/>
          <a:p>
            <a:pPr marL="0" lvl="1" defTabSz="914400">
              <a:lnSpc>
                <a:spcPct val="90000"/>
              </a:lnSpc>
              <a:spcBef>
                <a:spcPts val="1200"/>
              </a:spcBef>
              <a:spcAft>
                <a:spcPts val="1200"/>
              </a:spcAft>
              <a:buClr>
                <a:schemeClr val="accent1"/>
              </a:buClr>
              <a:buFont typeface="Calibri" panose="020F0502020204030204" pitchFamily="34" charset="0"/>
              <a:defRPr/>
            </a:pPr>
            <a:r>
              <a:rPr lang="en-US" sz="2000" b="1" dirty="0">
                <a:solidFill>
                  <a:schemeClr val="tx1">
                    <a:lumMod val="75000"/>
                    <a:lumOff val="25000"/>
                  </a:schemeClr>
                </a:solidFill>
              </a:rPr>
              <a:t>Identify and define how regional ideas for transportation improvements can become transportation projects.</a:t>
            </a:r>
          </a:p>
          <a:p>
            <a:pPr marR="0" lvl="0" defTabSz="914400" fontAlgn="auto">
              <a:lnSpc>
                <a:spcPct val="90000"/>
              </a:lnSpc>
              <a:spcBef>
                <a:spcPts val="1200"/>
              </a:spcBef>
              <a:spcAft>
                <a:spcPts val="1200"/>
              </a:spcAft>
              <a:buClr>
                <a:schemeClr val="accent1"/>
              </a:buClr>
              <a:buSzTx/>
              <a:buFont typeface="Calibri" panose="020F0502020204030204" pitchFamily="34" charset="0"/>
              <a:tabLst/>
              <a:defRPr/>
            </a:pPr>
            <a:r>
              <a:rPr lang="en-US" sz="2000" b="1" dirty="0">
                <a:solidFill>
                  <a:schemeClr val="tx1">
                    <a:lumMod val="75000"/>
                    <a:lumOff val="25000"/>
                  </a:schemeClr>
                </a:solidFill>
              </a:rPr>
              <a:t>Develop a fair, consistent, reliable, and standardized project selection and prioritization framework for use by all RPCs.</a:t>
            </a:r>
          </a:p>
          <a:p>
            <a:pPr lvl="0" defTabSz="914400">
              <a:lnSpc>
                <a:spcPct val="90000"/>
              </a:lnSpc>
              <a:spcBef>
                <a:spcPts val="1200"/>
              </a:spcBef>
              <a:spcAft>
                <a:spcPts val="1200"/>
              </a:spcAft>
              <a:buClr>
                <a:schemeClr val="accent1"/>
              </a:buClr>
              <a:buFont typeface="Calibri" panose="020F0502020204030204" pitchFamily="34" charset="0"/>
              <a:defRPr/>
            </a:pPr>
            <a:r>
              <a:rPr lang="en-US" sz="2000" b="1" dirty="0">
                <a:solidFill>
                  <a:schemeClr val="tx1">
                    <a:lumMod val="75000"/>
                    <a:lumOff val="25000"/>
                  </a:schemeClr>
                </a:solidFill>
              </a:rPr>
              <a:t>Revise current processes to increase transparency, provide </a:t>
            </a:r>
            <a:r>
              <a:rPr kumimoji="0" lang="en-US" sz="2000" b="1" i="0" u="none" strike="noStrike" cap="none" spc="0" normalizeH="0" baseline="0" noProof="0" dirty="0">
                <a:ln>
                  <a:noFill/>
                </a:ln>
                <a:solidFill>
                  <a:schemeClr val="tx1">
                    <a:lumMod val="75000"/>
                    <a:lumOff val="25000"/>
                  </a:schemeClr>
                </a:solidFill>
                <a:effectLst/>
                <a:uLnTx/>
                <a:uFillTx/>
              </a:rPr>
              <a:t>“best value” while communicating the</a:t>
            </a:r>
            <a:r>
              <a:rPr lang="en-US" sz="2000" b="1" dirty="0">
                <a:solidFill>
                  <a:schemeClr val="tx1">
                    <a:lumMod val="75000"/>
                    <a:lumOff val="25000"/>
                  </a:schemeClr>
                </a:solidFill>
              </a:rPr>
              <a:t> “transportation” value to </a:t>
            </a:r>
            <a:r>
              <a:rPr kumimoji="0" lang="en-US" sz="2000" b="1" i="0" u="none" strike="noStrike" cap="none" spc="0" normalizeH="0" baseline="0" noProof="0" dirty="0">
                <a:ln>
                  <a:noFill/>
                </a:ln>
                <a:solidFill>
                  <a:schemeClr val="tx1">
                    <a:lumMod val="75000"/>
                    <a:lumOff val="25000"/>
                  </a:schemeClr>
                </a:solidFill>
                <a:effectLst/>
                <a:uLnTx/>
                <a:uFillTx/>
              </a:rPr>
              <a:t>our </a:t>
            </a:r>
            <a:r>
              <a:rPr lang="en-US" sz="2000" b="1" dirty="0">
                <a:solidFill>
                  <a:schemeClr val="tx1">
                    <a:lumMod val="75000"/>
                    <a:lumOff val="25000"/>
                  </a:schemeClr>
                </a:solidFill>
              </a:rPr>
              <a:t>customers</a:t>
            </a:r>
            <a:r>
              <a:rPr kumimoji="0" lang="en-US" sz="2000" b="1" i="0" u="none" strike="noStrike" cap="none" spc="0" normalizeH="0" baseline="0" noProof="0" dirty="0">
                <a:ln>
                  <a:noFill/>
                </a:ln>
                <a:solidFill>
                  <a:schemeClr val="tx1">
                    <a:lumMod val="75000"/>
                    <a:lumOff val="25000"/>
                  </a:schemeClr>
                </a:solidFill>
                <a:effectLst/>
                <a:uLnTx/>
                <a:uFillTx/>
              </a:rPr>
              <a:t>.</a:t>
            </a:r>
          </a:p>
          <a:p>
            <a:pPr marL="4762" lvl="0" defTabSz="914400">
              <a:lnSpc>
                <a:spcPct val="90000"/>
              </a:lnSpc>
              <a:spcBef>
                <a:spcPts val="1200"/>
              </a:spcBef>
              <a:spcAft>
                <a:spcPts val="1200"/>
              </a:spcAft>
              <a:buClr>
                <a:schemeClr val="accent1"/>
              </a:buClr>
              <a:buFont typeface="Calibri" panose="020F0502020204030204" pitchFamily="34" charset="0"/>
              <a:defRPr/>
            </a:pPr>
            <a:r>
              <a:rPr lang="en-US" sz="2000" b="1" dirty="0">
                <a:solidFill>
                  <a:schemeClr val="tx1">
                    <a:lumMod val="75000"/>
                    <a:lumOff val="25000"/>
                  </a:schemeClr>
                </a:solidFill>
              </a:rPr>
              <a:t>Develop processes and tools that guide the Agency towards holistic corridor management and planning.</a:t>
            </a:r>
          </a:p>
          <a:p>
            <a:pPr marL="4762" defTabSz="914400">
              <a:lnSpc>
                <a:spcPct val="90000"/>
              </a:lnSpc>
              <a:spcBef>
                <a:spcPts val="1200"/>
              </a:spcBef>
              <a:spcAft>
                <a:spcPts val="1200"/>
              </a:spcAft>
              <a:buClr>
                <a:schemeClr val="accent1"/>
              </a:buClr>
              <a:buSzPct val="115000"/>
              <a:buFont typeface="Calibri" panose="020F0502020204030204" pitchFamily="34" charset="0"/>
            </a:pPr>
            <a:r>
              <a:rPr lang="en-US" sz="2000" b="1" dirty="0">
                <a:solidFill>
                  <a:schemeClr val="tx1">
                    <a:lumMod val="75000"/>
                    <a:lumOff val="25000"/>
                  </a:schemeClr>
                </a:solidFill>
              </a:rPr>
              <a:t>Identify a process that allows VTrans to remove candidate projects without legislative approval.</a:t>
            </a:r>
          </a:p>
          <a:p>
            <a:pPr marL="4762" defTabSz="914400">
              <a:lnSpc>
                <a:spcPct val="90000"/>
              </a:lnSpc>
              <a:spcBef>
                <a:spcPts val="1200"/>
              </a:spcBef>
              <a:spcAft>
                <a:spcPts val="1200"/>
              </a:spcAft>
              <a:buClr>
                <a:schemeClr val="accent1"/>
              </a:buClr>
              <a:buSzPct val="115000"/>
              <a:buFont typeface="Calibri" panose="020F0502020204030204" pitchFamily="34" charset="0"/>
            </a:pPr>
            <a:r>
              <a:rPr lang="en-US" sz="2000" b="1" dirty="0">
                <a:solidFill>
                  <a:schemeClr val="tx1">
                    <a:lumMod val="75000"/>
                    <a:lumOff val="25000"/>
                  </a:schemeClr>
                </a:solidFill>
              </a:rPr>
              <a:t>Incorporate health and resiliency into VTrans’ project prioritization processes.</a:t>
            </a:r>
          </a:p>
        </p:txBody>
      </p:sp>
      <p:sp>
        <p:nvSpPr>
          <p:cNvPr id="6" name="Slide Number Placeholder 5"/>
          <p:cNvSpPr>
            <a:spLocks noGrp="1"/>
          </p:cNvSpPr>
          <p:nvPr>
            <p:ph type="sldNum" sz="quarter" idx="12"/>
          </p:nvPr>
        </p:nvSpPr>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fld id="{D57F1E4F-1CFF-5643-939E-217C01CDF565}" type="slidenum">
              <a:rPr kumimoji="0" lang="en-US" b="0" i="0" u="none" strike="noStrike" cap="none" spc="0" normalizeH="0" baseline="0" noProof="0">
                <a:ln>
                  <a:noFill/>
                </a:ln>
                <a:effectLst/>
                <a:uLnTx/>
                <a:uFillTx/>
              </a:rPr>
              <a:pPr marR="0" lvl="0" indent="0" defTabSz="914400" fontAlgn="auto">
                <a:spcBef>
                  <a:spcPts val="0"/>
                </a:spcBef>
                <a:spcAft>
                  <a:spcPts val="600"/>
                </a:spcAft>
                <a:buClrTx/>
                <a:buSzTx/>
                <a:buFontTx/>
                <a:buNone/>
                <a:tabLst/>
                <a:defRPr/>
              </a:pPr>
              <a:t>7</a:t>
            </a:fld>
            <a:endParaRPr kumimoji="0" lang="en-US" b="0" i="0" u="none" strike="noStrike" cap="none" spc="0" normalizeH="0" baseline="0" noProof="0">
              <a:ln>
                <a:noFill/>
              </a:ln>
              <a:effectLst/>
              <a:uLnTx/>
              <a:uFillTx/>
            </a:endParaRPr>
          </a:p>
        </p:txBody>
      </p:sp>
      <p:pic>
        <p:nvPicPr>
          <p:cNvPr id="2" name="Picture 1">
            <a:extLst>
              <a:ext uri="{FF2B5EF4-FFF2-40B4-BE49-F238E27FC236}">
                <a16:creationId xmlns:a16="http://schemas.microsoft.com/office/drawing/2014/main" id="{BFA7B5BA-535E-4F43-8239-96CF624D781B}"/>
              </a:ext>
            </a:extLst>
          </p:cNvPr>
          <p:cNvPicPr>
            <a:picLocks noChangeAspect="1"/>
          </p:cNvPicPr>
          <p:nvPr/>
        </p:nvPicPr>
        <p:blipFill>
          <a:blip r:embed="rId4"/>
          <a:stretch>
            <a:fillRect/>
          </a:stretch>
        </p:blipFill>
        <p:spPr>
          <a:xfrm>
            <a:off x="1377985" y="4310565"/>
            <a:ext cx="2476502" cy="1903963"/>
          </a:xfrm>
          <a:prstGeom prst="rect">
            <a:avLst/>
          </a:prstGeom>
          <a:ln>
            <a:noFill/>
          </a:ln>
          <a:effectLst>
            <a:outerShdw blurRad="292100" dist="139700" dir="2700000" algn="tl" rotWithShape="0">
              <a:srgbClr val="333333">
                <a:alpha val="65000"/>
              </a:srgbClr>
            </a:outerShdw>
          </a:effectLst>
        </p:spPr>
      </p:pic>
      <p:sp>
        <p:nvSpPr>
          <p:cNvPr id="10" name="Rectangle: Rounded Corners 9">
            <a:extLst>
              <a:ext uri="{FF2B5EF4-FFF2-40B4-BE49-F238E27FC236}">
                <a16:creationId xmlns:a16="http://schemas.microsoft.com/office/drawing/2014/main" id="{654F0A4D-5888-453D-AAAE-6C6FAB23BF16}"/>
              </a:ext>
            </a:extLst>
          </p:cNvPr>
          <p:cNvSpPr/>
          <p:nvPr/>
        </p:nvSpPr>
        <p:spPr>
          <a:xfrm>
            <a:off x="285296" y="639731"/>
            <a:ext cx="1771650" cy="78581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Asset Management</a:t>
            </a:r>
          </a:p>
        </p:txBody>
      </p:sp>
      <p:sp>
        <p:nvSpPr>
          <p:cNvPr id="14" name="Rectangle: Rounded Corners 13">
            <a:extLst>
              <a:ext uri="{FF2B5EF4-FFF2-40B4-BE49-F238E27FC236}">
                <a16:creationId xmlns:a16="http://schemas.microsoft.com/office/drawing/2014/main" id="{CD79AAC6-C86C-46C9-BF87-E3E578111D03}"/>
              </a:ext>
            </a:extLst>
          </p:cNvPr>
          <p:cNvSpPr/>
          <p:nvPr/>
        </p:nvSpPr>
        <p:spPr>
          <a:xfrm>
            <a:off x="2945542" y="643472"/>
            <a:ext cx="1771650" cy="78581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Modernization &amp; Expansion</a:t>
            </a:r>
          </a:p>
        </p:txBody>
      </p:sp>
      <p:sp>
        <p:nvSpPr>
          <p:cNvPr id="13" name="Arrow: Right 12">
            <a:extLst>
              <a:ext uri="{FF2B5EF4-FFF2-40B4-BE49-F238E27FC236}">
                <a16:creationId xmlns:a16="http://schemas.microsoft.com/office/drawing/2014/main" id="{E09437DC-B60A-40E8-AC48-B71E5CC54A3F}"/>
              </a:ext>
            </a:extLst>
          </p:cNvPr>
          <p:cNvSpPr/>
          <p:nvPr/>
        </p:nvSpPr>
        <p:spPr>
          <a:xfrm rot="3287990">
            <a:off x="1206362" y="1652327"/>
            <a:ext cx="628650" cy="364387"/>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F25A223E-04A2-46A1-B616-D734A3FAEB91}"/>
              </a:ext>
            </a:extLst>
          </p:cNvPr>
          <p:cNvSpPr/>
          <p:nvPr/>
        </p:nvSpPr>
        <p:spPr>
          <a:xfrm rot="7730435">
            <a:off x="3303450" y="1706846"/>
            <a:ext cx="628650" cy="364387"/>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94292818-321B-4B5C-887B-3678C0BB4EFE}"/>
              </a:ext>
            </a:extLst>
          </p:cNvPr>
          <p:cNvSpPr/>
          <p:nvPr/>
        </p:nvSpPr>
        <p:spPr>
          <a:xfrm rot="5400000">
            <a:off x="2301911" y="3730892"/>
            <a:ext cx="628650" cy="364387"/>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1517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0070C0"/>
                </a:solidFill>
                <a:latin typeface="+mn-lt"/>
              </a:rPr>
              <a:t>Customer Engagement</a:t>
            </a:r>
          </a:p>
        </p:txBody>
      </p:sp>
      <p:pic>
        <p:nvPicPr>
          <p:cNvPr id="5" name="Picture 4"/>
          <p:cNvPicPr>
            <a:picLocks noChangeAspect="1"/>
          </p:cNvPicPr>
          <p:nvPr/>
        </p:nvPicPr>
        <p:blipFill>
          <a:blip r:embed="rId3"/>
          <a:stretch>
            <a:fillRect/>
          </a:stretch>
        </p:blipFill>
        <p:spPr>
          <a:xfrm>
            <a:off x="9148909" y="502611"/>
            <a:ext cx="2262006" cy="1234749"/>
          </a:xfrm>
          <a:prstGeom prst="rect">
            <a:avLst/>
          </a:prstGeom>
        </p:spPr>
      </p:pic>
      <p:sp>
        <p:nvSpPr>
          <p:cNvPr id="3" name="TextBox 2">
            <a:extLst>
              <a:ext uri="{FF2B5EF4-FFF2-40B4-BE49-F238E27FC236}">
                <a16:creationId xmlns:a16="http://schemas.microsoft.com/office/drawing/2014/main" id="{92CB2099-B56C-4D93-A59B-7892548C3794}"/>
              </a:ext>
            </a:extLst>
          </p:cNvPr>
          <p:cNvSpPr txBox="1"/>
          <p:nvPr/>
        </p:nvSpPr>
        <p:spPr>
          <a:xfrm>
            <a:off x="782716" y="1844512"/>
            <a:ext cx="10628199" cy="1200329"/>
          </a:xfrm>
          <a:prstGeom prst="rect">
            <a:avLst/>
          </a:prstGeom>
          <a:noFill/>
        </p:spPr>
        <p:txBody>
          <a:bodyPr wrap="square" rtlCol="0">
            <a:spAutoFit/>
          </a:bodyPr>
          <a:lstStyle/>
          <a:p>
            <a:pPr marL="571500" indent="-571500">
              <a:buClr>
                <a:schemeClr val="accent1"/>
              </a:buClr>
              <a:buFont typeface="Wingdings" panose="05000000000000000000" pitchFamily="2" charset="2"/>
              <a:buChar char="§"/>
            </a:pPr>
            <a:r>
              <a:rPr lang="en-US" sz="3600" dirty="0"/>
              <a:t>Held four Stakeholder Workshops to assess current process and develop evaluation criteria.</a:t>
            </a:r>
            <a:endParaRPr lang="en-US" sz="2000" dirty="0"/>
          </a:p>
        </p:txBody>
      </p:sp>
      <p:sp>
        <p:nvSpPr>
          <p:cNvPr id="9" name="Slide Number Placeholder 3">
            <a:extLst>
              <a:ext uri="{FF2B5EF4-FFF2-40B4-BE49-F238E27FC236}">
                <a16:creationId xmlns:a16="http://schemas.microsoft.com/office/drawing/2014/main" id="{4E04BD57-B968-4B98-ABE0-06DC53F7402A}"/>
              </a:ext>
            </a:extLst>
          </p:cNvPr>
          <p:cNvSpPr>
            <a:spLocks noGrp="1"/>
          </p:cNvSpPr>
          <p:nvPr>
            <p:ph type="sldNum" sz="quarter" idx="12"/>
          </p:nvPr>
        </p:nvSpPr>
        <p:spPr>
          <a:xfrm>
            <a:off x="9948584" y="6492875"/>
            <a:ext cx="1312025" cy="365125"/>
          </a:xfrm>
        </p:spPr>
        <p:txBody>
          <a:bodyPr/>
          <a:lstStyle/>
          <a:p>
            <a:fld id="{8A03D726-1C29-4BEC-9762-DD1A38FDFBC1}" type="slidenum">
              <a:rPr lang="en-US" sz="1800" smtClean="0"/>
              <a:t>8</a:t>
            </a:fld>
            <a:endParaRPr lang="en-US" sz="1800" dirty="0"/>
          </a:p>
        </p:txBody>
      </p:sp>
      <p:sp>
        <p:nvSpPr>
          <p:cNvPr id="10" name="TextBox 9">
            <a:extLst>
              <a:ext uri="{FF2B5EF4-FFF2-40B4-BE49-F238E27FC236}">
                <a16:creationId xmlns:a16="http://schemas.microsoft.com/office/drawing/2014/main" id="{99BB9258-E262-40C8-8942-1276D56B0C26}"/>
              </a:ext>
            </a:extLst>
          </p:cNvPr>
          <p:cNvSpPr txBox="1"/>
          <p:nvPr/>
        </p:nvSpPr>
        <p:spPr>
          <a:xfrm>
            <a:off x="1368928" y="3044841"/>
            <a:ext cx="10159043" cy="3046988"/>
          </a:xfrm>
          <a:prstGeom prst="rect">
            <a:avLst/>
          </a:prstGeom>
          <a:noFill/>
          <a:ln>
            <a:noFill/>
          </a:ln>
        </p:spPr>
        <p:txBody>
          <a:bodyPr wrap="square" rtlCol="0">
            <a:spAutoFit/>
          </a:bodyPr>
          <a:lstStyle/>
          <a:p>
            <a:r>
              <a:rPr lang="en-US" sz="2800" b="1" dirty="0"/>
              <a:t>Cross Section of Workshop Participants</a:t>
            </a:r>
          </a:p>
          <a:p>
            <a:pPr marL="457200" indent="-228600">
              <a:spcAft>
                <a:spcPts val="600"/>
              </a:spcAft>
              <a:buFont typeface="Wingdings 3" panose="05040102010807070707" pitchFamily="18" charset="2"/>
              <a:buChar char=""/>
            </a:pPr>
            <a:r>
              <a:rPr lang="en-US" sz="2400" dirty="0"/>
              <a:t>Regional Planning Commissions (RPCs)</a:t>
            </a:r>
          </a:p>
          <a:p>
            <a:pPr marL="457200" indent="-228600">
              <a:spcAft>
                <a:spcPts val="600"/>
              </a:spcAft>
              <a:buFont typeface="Wingdings 3" panose="05040102010807070707" pitchFamily="18" charset="2"/>
              <a:buChar char=""/>
            </a:pPr>
            <a:r>
              <a:rPr lang="en-US" sz="2400" dirty="0"/>
              <a:t>Sister Agencies: VDH, ANR, ACCD, VEM</a:t>
            </a:r>
          </a:p>
          <a:p>
            <a:pPr marL="457200" indent="-228600">
              <a:spcAft>
                <a:spcPts val="600"/>
              </a:spcAft>
              <a:buFont typeface="Wingdings 3" panose="05040102010807070707" pitchFamily="18" charset="2"/>
              <a:buChar char=""/>
            </a:pPr>
            <a:r>
              <a:rPr lang="en-US" sz="2400" dirty="0"/>
              <a:t>Special Interests: VLCT, VCIL, AARP, AAA, </a:t>
            </a:r>
          </a:p>
          <a:p>
            <a:pPr marL="457200" indent="-228600">
              <a:spcAft>
                <a:spcPts val="600"/>
              </a:spcAft>
              <a:buFont typeface="Wingdings 3" panose="05040102010807070707" pitchFamily="18" charset="2"/>
              <a:buChar char=""/>
            </a:pPr>
            <a:r>
              <a:rPr lang="en-US" sz="2400" dirty="0"/>
              <a:t>Modal Interests: Rail Councils, Rail Operators, Bike / Ped Interest Groups, Transit Providers, VT Truck and Bus Association</a:t>
            </a:r>
          </a:p>
          <a:p>
            <a:pPr marL="457200" indent="-228600">
              <a:buFont typeface="Wingdings 3" panose="05040102010807070707" pitchFamily="18" charset="2"/>
              <a:buChar char=""/>
            </a:pPr>
            <a:r>
              <a:rPr lang="en-US" sz="2400" dirty="0" err="1"/>
              <a:t>VTrans</a:t>
            </a:r>
            <a:r>
              <a:rPr lang="en-US" sz="2400" dirty="0"/>
              <a:t> </a:t>
            </a:r>
            <a:endParaRPr lang="en-US" sz="2800" dirty="0"/>
          </a:p>
        </p:txBody>
      </p:sp>
    </p:spTree>
    <p:extLst>
      <p:ext uri="{BB962C8B-B14F-4D97-AF65-F5344CB8AC3E}">
        <p14:creationId xmlns:p14="http://schemas.microsoft.com/office/powerpoint/2010/main" val="339500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E2C356-B35B-4C02-A402-4C78D4121C94}"/>
              </a:ext>
            </a:extLst>
          </p:cNvPr>
          <p:cNvSpPr>
            <a:spLocks noGrp="1"/>
          </p:cNvSpPr>
          <p:nvPr>
            <p:ph type="sldNum" sz="quarter" idx="12"/>
          </p:nvPr>
        </p:nvSpPr>
        <p:spPr/>
        <p:txBody>
          <a:bodyPr/>
          <a:lstStyle/>
          <a:p>
            <a:fld id="{8A03D726-1C29-4BEC-9762-DD1A38FDFBC1}" type="slidenum">
              <a:rPr lang="en-US" smtClean="0"/>
              <a:t>9</a:t>
            </a:fld>
            <a:endParaRPr lang="en-US"/>
          </a:p>
        </p:txBody>
      </p:sp>
      <p:pic>
        <p:nvPicPr>
          <p:cNvPr id="5" name="Picture 4">
            <a:extLst>
              <a:ext uri="{FF2B5EF4-FFF2-40B4-BE49-F238E27FC236}">
                <a16:creationId xmlns:a16="http://schemas.microsoft.com/office/drawing/2014/main" id="{2137202D-4FE2-46D2-B9C1-BBC135496FC6}"/>
              </a:ext>
            </a:extLst>
          </p:cNvPr>
          <p:cNvPicPr>
            <a:picLocks noChangeAspect="1"/>
          </p:cNvPicPr>
          <p:nvPr/>
        </p:nvPicPr>
        <p:blipFill>
          <a:blip r:embed="rId3">
            <a:alphaModFix amt="65000"/>
          </a:blip>
          <a:stretch>
            <a:fillRect/>
          </a:stretch>
        </p:blipFill>
        <p:spPr>
          <a:xfrm>
            <a:off x="241251" y="877993"/>
            <a:ext cx="4669315" cy="4903682"/>
          </a:xfrm>
          <a:prstGeom prst="rect">
            <a:avLst/>
          </a:prstGeom>
        </p:spPr>
      </p:pic>
      <p:sp>
        <p:nvSpPr>
          <p:cNvPr id="6" name="Rounded Rectangle 3">
            <a:extLst>
              <a:ext uri="{FF2B5EF4-FFF2-40B4-BE49-F238E27FC236}">
                <a16:creationId xmlns:a16="http://schemas.microsoft.com/office/drawing/2014/main" id="{09EF28B4-A723-4CF2-BE81-A3B65B19A3AD}"/>
              </a:ext>
            </a:extLst>
          </p:cNvPr>
          <p:cNvSpPr/>
          <p:nvPr/>
        </p:nvSpPr>
        <p:spPr>
          <a:xfrm>
            <a:off x="8827407" y="1127457"/>
            <a:ext cx="2194560" cy="914400"/>
          </a:xfrm>
          <a:prstGeom prst="roundRect">
            <a:avLst/>
          </a:prstGeom>
          <a:ln/>
        </p:spPr>
        <p:style>
          <a:lnRef idx="0">
            <a:schemeClr val="accent2"/>
          </a:lnRef>
          <a:fillRef idx="3">
            <a:schemeClr val="accent2"/>
          </a:fillRef>
          <a:effectRef idx="3">
            <a:schemeClr val="accent2"/>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000" b="1" dirty="0">
                <a:latin typeface="+mn-lt"/>
              </a:rPr>
              <a:t>ASSET CONDITION</a:t>
            </a:r>
          </a:p>
          <a:p>
            <a:pPr algn="ctr"/>
            <a:r>
              <a:rPr lang="en-US" sz="2000" b="1" dirty="0">
                <a:latin typeface="+mn-lt"/>
              </a:rPr>
              <a:t>Max points = </a:t>
            </a:r>
            <a:r>
              <a:rPr lang="en-US" sz="2000" b="1" dirty="0"/>
              <a:t>20</a:t>
            </a:r>
            <a:endParaRPr lang="en-US" sz="2000" b="1" dirty="0">
              <a:latin typeface="+mn-lt"/>
            </a:endParaRPr>
          </a:p>
        </p:txBody>
      </p:sp>
      <p:sp>
        <p:nvSpPr>
          <p:cNvPr id="7" name="Rounded Rectangle 4">
            <a:extLst>
              <a:ext uri="{FF2B5EF4-FFF2-40B4-BE49-F238E27FC236}">
                <a16:creationId xmlns:a16="http://schemas.microsoft.com/office/drawing/2014/main" id="{937184BB-0ECF-4AC5-9DA6-AAFF36862AE4}"/>
              </a:ext>
            </a:extLst>
          </p:cNvPr>
          <p:cNvSpPr/>
          <p:nvPr/>
        </p:nvSpPr>
        <p:spPr>
          <a:xfrm>
            <a:off x="6096000" y="2263990"/>
            <a:ext cx="2194560" cy="914400"/>
          </a:xfrm>
          <a:prstGeom prst="roundRect">
            <a:avLst/>
          </a:prstGeom>
          <a:ln/>
        </p:spPr>
        <p:style>
          <a:lnRef idx="0">
            <a:schemeClr val="accent2"/>
          </a:lnRef>
          <a:fillRef idx="3">
            <a:schemeClr val="accent2"/>
          </a:fillRef>
          <a:effectRef idx="3">
            <a:schemeClr val="accent2"/>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000" b="1" dirty="0">
                <a:latin typeface="+mn-lt"/>
              </a:rPr>
              <a:t>MOBILITY</a:t>
            </a:r>
            <a:r>
              <a:rPr lang="en-US" sz="2000" b="1" baseline="0" dirty="0">
                <a:latin typeface="+mn-lt"/>
              </a:rPr>
              <a:t> / CONNECTIVITY</a:t>
            </a:r>
          </a:p>
          <a:p>
            <a:pPr algn="ctr"/>
            <a:r>
              <a:rPr lang="en-US" sz="2000" b="1" dirty="0">
                <a:latin typeface="+mn-lt"/>
              </a:rPr>
              <a:t>Max points = 15</a:t>
            </a:r>
          </a:p>
        </p:txBody>
      </p:sp>
      <p:sp>
        <p:nvSpPr>
          <p:cNvPr id="8" name="Rounded Rectangle 5">
            <a:extLst>
              <a:ext uri="{FF2B5EF4-FFF2-40B4-BE49-F238E27FC236}">
                <a16:creationId xmlns:a16="http://schemas.microsoft.com/office/drawing/2014/main" id="{F065D309-EC77-4205-92C8-55A4A11BB7FA}"/>
              </a:ext>
            </a:extLst>
          </p:cNvPr>
          <p:cNvSpPr/>
          <p:nvPr/>
        </p:nvSpPr>
        <p:spPr>
          <a:xfrm>
            <a:off x="6120229" y="3357233"/>
            <a:ext cx="2194560" cy="914400"/>
          </a:xfrm>
          <a:prstGeom prst="roundRect">
            <a:avLst/>
          </a:prstGeom>
          <a:ln/>
        </p:spPr>
        <p:style>
          <a:lnRef idx="0">
            <a:schemeClr val="accent2"/>
          </a:lnRef>
          <a:fillRef idx="3">
            <a:schemeClr val="accent2"/>
          </a:fillRef>
          <a:effectRef idx="3">
            <a:schemeClr val="accent2"/>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000" b="1" dirty="0">
                <a:latin typeface="+mn-lt"/>
              </a:rPr>
              <a:t>ECONOMIC ACCESS</a:t>
            </a:r>
          </a:p>
          <a:p>
            <a:pPr algn="ctr"/>
            <a:r>
              <a:rPr lang="en-US" sz="2000" b="1" dirty="0">
                <a:latin typeface="+mn-lt"/>
              </a:rPr>
              <a:t>Max points = 10</a:t>
            </a:r>
          </a:p>
        </p:txBody>
      </p:sp>
      <p:sp>
        <p:nvSpPr>
          <p:cNvPr id="9" name="Rounded Rectangle 6">
            <a:extLst>
              <a:ext uri="{FF2B5EF4-FFF2-40B4-BE49-F238E27FC236}">
                <a16:creationId xmlns:a16="http://schemas.microsoft.com/office/drawing/2014/main" id="{948E6A6B-2180-4057-A8A6-63628DBF5AE0}"/>
              </a:ext>
            </a:extLst>
          </p:cNvPr>
          <p:cNvSpPr/>
          <p:nvPr/>
        </p:nvSpPr>
        <p:spPr>
          <a:xfrm>
            <a:off x="8827407" y="2273222"/>
            <a:ext cx="2194560" cy="914400"/>
          </a:xfrm>
          <a:prstGeom prst="roundRect">
            <a:avLst/>
          </a:prstGeom>
          <a:ln/>
        </p:spPr>
        <p:style>
          <a:lnRef idx="0">
            <a:schemeClr val="accent2"/>
          </a:lnRef>
          <a:fillRef idx="3">
            <a:schemeClr val="accent2"/>
          </a:fillRef>
          <a:effectRef idx="3">
            <a:schemeClr val="accent2"/>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000" b="1" dirty="0">
                <a:latin typeface="+mn-lt"/>
              </a:rPr>
              <a:t>COMMUNITY</a:t>
            </a:r>
          </a:p>
          <a:p>
            <a:pPr algn="ctr"/>
            <a:r>
              <a:rPr lang="en-US" sz="2000" b="1" dirty="0">
                <a:latin typeface="+mn-lt"/>
              </a:rPr>
              <a:t>Max points = 10</a:t>
            </a:r>
          </a:p>
        </p:txBody>
      </p:sp>
      <p:sp>
        <p:nvSpPr>
          <p:cNvPr id="10" name="Rounded Rectangle 24">
            <a:extLst>
              <a:ext uri="{FF2B5EF4-FFF2-40B4-BE49-F238E27FC236}">
                <a16:creationId xmlns:a16="http://schemas.microsoft.com/office/drawing/2014/main" id="{C5E8FA51-3748-40C2-B532-DBDDEFFD33F6}"/>
              </a:ext>
            </a:extLst>
          </p:cNvPr>
          <p:cNvSpPr/>
          <p:nvPr/>
        </p:nvSpPr>
        <p:spPr>
          <a:xfrm>
            <a:off x="6120229" y="4496586"/>
            <a:ext cx="2194560" cy="914400"/>
          </a:xfrm>
          <a:prstGeom prst="roundRect">
            <a:avLst/>
          </a:prstGeom>
          <a:ln/>
        </p:spPr>
        <p:style>
          <a:lnRef idx="0">
            <a:schemeClr val="accent2"/>
          </a:lnRef>
          <a:fillRef idx="3">
            <a:schemeClr val="accent2"/>
          </a:fillRef>
          <a:effectRef idx="3">
            <a:schemeClr val="accent2"/>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000" b="1" dirty="0">
                <a:latin typeface="+mn-lt"/>
              </a:rPr>
              <a:t>RESILIENCY</a:t>
            </a:r>
          </a:p>
          <a:p>
            <a:pPr algn="ctr"/>
            <a:r>
              <a:rPr lang="en-US" sz="2000" b="1" dirty="0">
                <a:latin typeface="+mn-lt"/>
              </a:rPr>
              <a:t>Max points = 10</a:t>
            </a:r>
          </a:p>
        </p:txBody>
      </p:sp>
      <p:sp>
        <p:nvSpPr>
          <p:cNvPr id="11" name="Rounded Rectangle 27">
            <a:extLst>
              <a:ext uri="{FF2B5EF4-FFF2-40B4-BE49-F238E27FC236}">
                <a16:creationId xmlns:a16="http://schemas.microsoft.com/office/drawing/2014/main" id="{62D744E7-5B2C-46CA-87D8-6254B9839A2E}"/>
              </a:ext>
            </a:extLst>
          </p:cNvPr>
          <p:cNvSpPr/>
          <p:nvPr/>
        </p:nvSpPr>
        <p:spPr>
          <a:xfrm>
            <a:off x="8827407" y="3404743"/>
            <a:ext cx="2194560" cy="914400"/>
          </a:xfrm>
          <a:prstGeom prst="roundRect">
            <a:avLst/>
          </a:prstGeom>
          <a:ln/>
        </p:spPr>
        <p:style>
          <a:lnRef idx="0">
            <a:schemeClr val="accent2"/>
          </a:lnRef>
          <a:fillRef idx="3">
            <a:schemeClr val="accent2"/>
          </a:fillRef>
          <a:effectRef idx="3">
            <a:schemeClr val="accent2"/>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000" b="1" dirty="0">
                <a:latin typeface="+mn-lt"/>
              </a:rPr>
              <a:t>ENVIRONMENT</a:t>
            </a:r>
          </a:p>
          <a:p>
            <a:pPr algn="ctr"/>
            <a:r>
              <a:rPr lang="en-US" sz="2000" b="1" dirty="0">
                <a:latin typeface="+mn-lt"/>
              </a:rPr>
              <a:t>Max points = 10</a:t>
            </a:r>
          </a:p>
        </p:txBody>
      </p:sp>
      <p:sp>
        <p:nvSpPr>
          <p:cNvPr id="12" name="Rounded Rectangle 30">
            <a:extLst>
              <a:ext uri="{FF2B5EF4-FFF2-40B4-BE49-F238E27FC236}">
                <a16:creationId xmlns:a16="http://schemas.microsoft.com/office/drawing/2014/main" id="{E3360B27-86C1-47CB-A3A6-9999B7B9C26F}"/>
              </a:ext>
            </a:extLst>
          </p:cNvPr>
          <p:cNvSpPr/>
          <p:nvPr/>
        </p:nvSpPr>
        <p:spPr>
          <a:xfrm>
            <a:off x="8827407" y="4537385"/>
            <a:ext cx="2194560" cy="914400"/>
          </a:xfrm>
          <a:prstGeom prst="roundRect">
            <a:avLst/>
          </a:prstGeom>
          <a:ln/>
        </p:spPr>
        <p:style>
          <a:lnRef idx="0">
            <a:schemeClr val="accent2"/>
          </a:lnRef>
          <a:fillRef idx="3">
            <a:schemeClr val="accent2"/>
          </a:fillRef>
          <a:effectRef idx="3">
            <a:schemeClr val="accent2"/>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000" b="1" dirty="0">
                <a:latin typeface="+mn-lt"/>
              </a:rPr>
              <a:t>HEALTH ACCESS</a:t>
            </a:r>
          </a:p>
          <a:p>
            <a:pPr algn="ctr"/>
            <a:r>
              <a:rPr lang="en-US" sz="2000" b="1" dirty="0">
                <a:latin typeface="+mn-lt"/>
              </a:rPr>
              <a:t>Max points = </a:t>
            </a:r>
            <a:r>
              <a:rPr lang="en-US" sz="2000" b="1" dirty="0"/>
              <a:t>5</a:t>
            </a:r>
            <a:endParaRPr lang="en-US" sz="2000" b="1" dirty="0">
              <a:latin typeface="+mn-lt"/>
            </a:endParaRPr>
          </a:p>
        </p:txBody>
      </p:sp>
      <p:sp>
        <p:nvSpPr>
          <p:cNvPr id="13" name="Rounded Rectangle 5">
            <a:extLst>
              <a:ext uri="{FF2B5EF4-FFF2-40B4-BE49-F238E27FC236}">
                <a16:creationId xmlns:a16="http://schemas.microsoft.com/office/drawing/2014/main" id="{4352B0AF-010F-4933-8D80-C2C07EE4E386}"/>
              </a:ext>
            </a:extLst>
          </p:cNvPr>
          <p:cNvSpPr/>
          <p:nvPr/>
        </p:nvSpPr>
        <p:spPr>
          <a:xfrm>
            <a:off x="6096000" y="1143463"/>
            <a:ext cx="2194560" cy="914400"/>
          </a:xfrm>
          <a:prstGeom prst="roundRect">
            <a:avLst/>
          </a:prstGeom>
          <a:ln/>
        </p:spPr>
        <p:style>
          <a:lnRef idx="0">
            <a:schemeClr val="accent2"/>
          </a:lnRef>
          <a:fillRef idx="3">
            <a:schemeClr val="accent2"/>
          </a:fillRef>
          <a:effectRef idx="3">
            <a:schemeClr val="accent2"/>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000" b="1" dirty="0"/>
              <a:t>SAFETY</a:t>
            </a:r>
            <a:endParaRPr lang="en-US" sz="2000" b="1" dirty="0">
              <a:latin typeface="+mn-lt"/>
            </a:endParaRPr>
          </a:p>
          <a:p>
            <a:pPr algn="ctr"/>
            <a:r>
              <a:rPr lang="en-US" sz="2000" b="1" dirty="0">
                <a:latin typeface="+mn-lt"/>
              </a:rPr>
              <a:t>Max points = </a:t>
            </a:r>
            <a:r>
              <a:rPr lang="en-US" sz="2000" b="1" dirty="0"/>
              <a:t>20</a:t>
            </a:r>
            <a:endParaRPr lang="en-US" sz="2000" b="1" dirty="0">
              <a:latin typeface="+mn-lt"/>
            </a:endParaRPr>
          </a:p>
        </p:txBody>
      </p:sp>
      <p:sp>
        <p:nvSpPr>
          <p:cNvPr id="14" name="TextBox 13">
            <a:extLst>
              <a:ext uri="{FF2B5EF4-FFF2-40B4-BE49-F238E27FC236}">
                <a16:creationId xmlns:a16="http://schemas.microsoft.com/office/drawing/2014/main" id="{AD2BEAA2-F0DC-488F-91EF-A54E81932F29}"/>
              </a:ext>
            </a:extLst>
          </p:cNvPr>
          <p:cNvSpPr txBox="1"/>
          <p:nvPr/>
        </p:nvSpPr>
        <p:spPr>
          <a:xfrm>
            <a:off x="704850" y="1064623"/>
            <a:ext cx="1435586" cy="461665"/>
          </a:xfrm>
          <a:prstGeom prst="rect">
            <a:avLst/>
          </a:prstGeom>
          <a:noFill/>
        </p:spPr>
        <p:txBody>
          <a:bodyPr wrap="none" rtlCol="0">
            <a:spAutoFit/>
          </a:bodyPr>
          <a:lstStyle/>
          <a:p>
            <a:r>
              <a:rPr lang="en-US" sz="2400" b="1" dirty="0"/>
              <a:t>HIGHWAY</a:t>
            </a:r>
          </a:p>
        </p:txBody>
      </p:sp>
      <p:sp>
        <p:nvSpPr>
          <p:cNvPr id="15" name="TextBox 14">
            <a:extLst>
              <a:ext uri="{FF2B5EF4-FFF2-40B4-BE49-F238E27FC236}">
                <a16:creationId xmlns:a16="http://schemas.microsoft.com/office/drawing/2014/main" id="{DE7A7C16-88E5-4A2A-9DF9-9E26E5660026}"/>
              </a:ext>
            </a:extLst>
          </p:cNvPr>
          <p:cNvSpPr txBox="1"/>
          <p:nvPr/>
        </p:nvSpPr>
        <p:spPr>
          <a:xfrm>
            <a:off x="2990850" y="1064623"/>
            <a:ext cx="755335" cy="461665"/>
          </a:xfrm>
          <a:prstGeom prst="rect">
            <a:avLst/>
          </a:prstGeom>
          <a:noFill/>
        </p:spPr>
        <p:txBody>
          <a:bodyPr wrap="none" rtlCol="0">
            <a:spAutoFit/>
          </a:bodyPr>
          <a:lstStyle/>
          <a:p>
            <a:r>
              <a:rPr lang="en-US" sz="2400" b="1" dirty="0"/>
              <a:t>RAIL</a:t>
            </a:r>
          </a:p>
        </p:txBody>
      </p:sp>
      <p:sp>
        <p:nvSpPr>
          <p:cNvPr id="16" name="TextBox 15">
            <a:extLst>
              <a:ext uri="{FF2B5EF4-FFF2-40B4-BE49-F238E27FC236}">
                <a16:creationId xmlns:a16="http://schemas.microsoft.com/office/drawing/2014/main" id="{863F2898-0907-43EA-A169-16B75C2BC3AB}"/>
              </a:ext>
            </a:extLst>
          </p:cNvPr>
          <p:cNvSpPr txBox="1"/>
          <p:nvPr/>
        </p:nvSpPr>
        <p:spPr>
          <a:xfrm>
            <a:off x="1170033" y="2961484"/>
            <a:ext cx="3245697" cy="461665"/>
          </a:xfrm>
          <a:prstGeom prst="rect">
            <a:avLst/>
          </a:prstGeom>
          <a:noFill/>
        </p:spPr>
        <p:txBody>
          <a:bodyPr wrap="none" rtlCol="0">
            <a:spAutoFit/>
          </a:bodyPr>
          <a:lstStyle/>
          <a:p>
            <a:r>
              <a:rPr lang="en-US" sz="2400" b="1" dirty="0"/>
              <a:t>WALKS, TRAILS &amp; PATHS</a:t>
            </a:r>
          </a:p>
        </p:txBody>
      </p:sp>
      <p:sp>
        <p:nvSpPr>
          <p:cNvPr id="17" name="TextBox 16">
            <a:extLst>
              <a:ext uri="{FF2B5EF4-FFF2-40B4-BE49-F238E27FC236}">
                <a16:creationId xmlns:a16="http://schemas.microsoft.com/office/drawing/2014/main" id="{BEA5A89E-361B-46F4-A059-63F3230DA409}"/>
              </a:ext>
            </a:extLst>
          </p:cNvPr>
          <p:cNvSpPr txBox="1"/>
          <p:nvPr/>
        </p:nvSpPr>
        <p:spPr>
          <a:xfrm>
            <a:off x="700256" y="4701709"/>
            <a:ext cx="1277914" cy="461665"/>
          </a:xfrm>
          <a:prstGeom prst="rect">
            <a:avLst/>
          </a:prstGeom>
          <a:noFill/>
        </p:spPr>
        <p:txBody>
          <a:bodyPr wrap="none" rtlCol="0">
            <a:spAutoFit/>
          </a:bodyPr>
          <a:lstStyle/>
          <a:p>
            <a:r>
              <a:rPr lang="en-US" sz="2400" b="1" dirty="0"/>
              <a:t>TRANSIT</a:t>
            </a:r>
          </a:p>
        </p:txBody>
      </p:sp>
      <p:sp>
        <p:nvSpPr>
          <p:cNvPr id="18" name="TextBox 17">
            <a:extLst>
              <a:ext uri="{FF2B5EF4-FFF2-40B4-BE49-F238E27FC236}">
                <a16:creationId xmlns:a16="http://schemas.microsoft.com/office/drawing/2014/main" id="{B3303EEE-19E1-4488-A7B9-2B5FE4E2DA81}"/>
              </a:ext>
            </a:extLst>
          </p:cNvPr>
          <p:cNvSpPr txBox="1"/>
          <p:nvPr/>
        </p:nvSpPr>
        <p:spPr>
          <a:xfrm>
            <a:off x="3041120" y="5305322"/>
            <a:ext cx="1425647" cy="461665"/>
          </a:xfrm>
          <a:prstGeom prst="rect">
            <a:avLst/>
          </a:prstGeom>
          <a:noFill/>
        </p:spPr>
        <p:txBody>
          <a:bodyPr wrap="none" rtlCol="0">
            <a:spAutoFit/>
          </a:bodyPr>
          <a:lstStyle/>
          <a:p>
            <a:r>
              <a:rPr lang="en-US" sz="2400" b="1" dirty="0"/>
              <a:t>AVIATION</a:t>
            </a:r>
          </a:p>
        </p:txBody>
      </p:sp>
      <p:sp>
        <p:nvSpPr>
          <p:cNvPr id="19" name="TextBox 18">
            <a:extLst>
              <a:ext uri="{FF2B5EF4-FFF2-40B4-BE49-F238E27FC236}">
                <a16:creationId xmlns:a16="http://schemas.microsoft.com/office/drawing/2014/main" id="{4D8629B4-39AD-4FCB-B50E-38B6E4589D27}"/>
              </a:ext>
            </a:extLst>
          </p:cNvPr>
          <p:cNvSpPr txBox="1"/>
          <p:nvPr/>
        </p:nvSpPr>
        <p:spPr>
          <a:xfrm>
            <a:off x="1899600" y="236272"/>
            <a:ext cx="1775038" cy="461665"/>
          </a:xfrm>
          <a:prstGeom prst="rect">
            <a:avLst/>
          </a:prstGeom>
          <a:noFill/>
        </p:spPr>
        <p:txBody>
          <a:bodyPr wrap="none" rtlCol="0">
            <a:spAutoFit/>
          </a:bodyPr>
          <a:lstStyle/>
          <a:p>
            <a:r>
              <a:rPr lang="en-US" sz="2400" b="1" dirty="0"/>
              <a:t>FIVE MODES</a:t>
            </a:r>
          </a:p>
        </p:txBody>
      </p:sp>
      <p:sp>
        <p:nvSpPr>
          <p:cNvPr id="20" name="TextBox 19">
            <a:extLst>
              <a:ext uri="{FF2B5EF4-FFF2-40B4-BE49-F238E27FC236}">
                <a16:creationId xmlns:a16="http://schemas.microsoft.com/office/drawing/2014/main" id="{6222FE7F-27FD-45B6-AA85-E4C3F63A9F93}"/>
              </a:ext>
            </a:extLst>
          </p:cNvPr>
          <p:cNvSpPr txBox="1"/>
          <p:nvPr/>
        </p:nvSpPr>
        <p:spPr>
          <a:xfrm>
            <a:off x="7376475" y="236272"/>
            <a:ext cx="2226892" cy="461665"/>
          </a:xfrm>
          <a:prstGeom prst="rect">
            <a:avLst/>
          </a:prstGeom>
          <a:noFill/>
        </p:spPr>
        <p:txBody>
          <a:bodyPr wrap="none" rtlCol="0">
            <a:spAutoFit/>
          </a:bodyPr>
          <a:lstStyle/>
          <a:p>
            <a:r>
              <a:rPr lang="en-US" sz="2400" b="1" dirty="0"/>
              <a:t>VPSP2 CRITERIA</a:t>
            </a:r>
          </a:p>
        </p:txBody>
      </p:sp>
    </p:spTree>
    <p:extLst>
      <p:ext uri="{BB962C8B-B14F-4D97-AF65-F5344CB8AC3E}">
        <p14:creationId xmlns:p14="http://schemas.microsoft.com/office/powerpoint/2010/main" val="383882650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Light1_standard">
  <a:themeElements>
    <a:clrScheme name="VPSP2">
      <a:dk1>
        <a:sysClr val="windowText" lastClr="000000"/>
      </a:dk1>
      <a:lt1>
        <a:sysClr val="window" lastClr="FFFFFF"/>
      </a:lt1>
      <a:dk2>
        <a:srgbClr val="44546A"/>
      </a:dk2>
      <a:lt2>
        <a:srgbClr val="E7E6E6"/>
      </a:lt2>
      <a:accent1>
        <a:srgbClr val="0D950D"/>
      </a:accent1>
      <a:accent2>
        <a:srgbClr val="2150BC"/>
      </a:accent2>
      <a:accent3>
        <a:srgbClr val="BC4300"/>
      </a:accent3>
      <a:accent4>
        <a:srgbClr val="004C00"/>
      </a:accent4>
      <a:accent5>
        <a:srgbClr val="17367C"/>
      </a:accent5>
      <a:accent6>
        <a:srgbClr val="8C005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ght1_standard" id="{73EAF5C5-4F0E-4BC5-AA0B-2B8BEEBCB7A1}" vid="{ABC39A06-D38E-49C6-A4F4-4857782176D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2117</TotalTime>
  <Words>1811</Words>
  <Application>Microsoft Office PowerPoint</Application>
  <PresentationFormat>Widescreen</PresentationFormat>
  <Paragraphs>256</Paragraphs>
  <Slides>18</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Calibri Light</vt:lpstr>
      <vt:lpstr>Century Gothic</vt:lpstr>
      <vt:lpstr>Wingdings</vt:lpstr>
      <vt:lpstr>Wingdings 3</vt:lpstr>
      <vt:lpstr>Retrospect</vt:lpstr>
      <vt:lpstr>1_Light1_standard</vt:lpstr>
      <vt:lpstr>Vermont Transportation Project Selection and Project Prioritization</vt:lpstr>
      <vt:lpstr>PowerPoint Presentation</vt:lpstr>
      <vt:lpstr>PowerPoint Presentation</vt:lpstr>
      <vt:lpstr>PowerPoint Presentation</vt:lpstr>
      <vt:lpstr>PowerPoint Presentation</vt:lpstr>
      <vt:lpstr>PowerPoint Presentation</vt:lpstr>
      <vt:lpstr>PowerPoint Presentation</vt:lpstr>
      <vt:lpstr>Customer Engagement</vt:lpstr>
      <vt:lpstr>PowerPoint Presentation</vt:lpstr>
      <vt:lpstr>VPSP2 - 8 Evaluation Criteria</vt:lpstr>
      <vt:lpstr>VPSP2 - 8 Evaluation Criteria</vt:lpstr>
      <vt:lpstr>VPSP2 - 8 Evaluation Criteria</vt:lpstr>
      <vt:lpstr>PowerPoint Presentation</vt:lpstr>
      <vt:lpstr>PowerPoint Presentation</vt:lpstr>
      <vt:lpstr>Qualifications Worksheet</vt:lpstr>
      <vt:lpstr>Harmonization</vt:lpstr>
      <vt:lpstr>What to Expect for February 2021?</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Segale, Joe</dc:creator>
  <cp:lastModifiedBy>Zoe Neaderland</cp:lastModifiedBy>
  <cp:revision>34</cp:revision>
  <cp:lastPrinted>2020-01-03T20:59:43Z</cp:lastPrinted>
  <dcterms:created xsi:type="dcterms:W3CDTF">2019-10-15T15:40:40Z</dcterms:created>
  <dcterms:modified xsi:type="dcterms:W3CDTF">2020-11-25T00:48:38Z</dcterms:modified>
</cp:coreProperties>
</file>