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handoutMasterIdLst>
    <p:handoutMasterId r:id="rId16"/>
  </p:handoutMasterIdLst>
  <p:sldIdLst>
    <p:sldId id="256" r:id="rId2"/>
    <p:sldId id="261" r:id="rId3"/>
    <p:sldId id="259" r:id="rId4"/>
    <p:sldId id="270" r:id="rId5"/>
    <p:sldId id="262" r:id="rId6"/>
    <p:sldId id="264" r:id="rId7"/>
    <p:sldId id="267" r:id="rId8"/>
    <p:sldId id="268" r:id="rId9"/>
    <p:sldId id="260" r:id="rId10"/>
    <p:sldId id="258" r:id="rId11"/>
    <p:sldId id="257" r:id="rId12"/>
    <p:sldId id="271" r:id="rId13"/>
    <p:sldId id="269" r:id="rId14"/>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8C62"/>
    <a:srgbClr val="AEBDA0"/>
    <a:srgbClr val="6B745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98" autoAdjust="0"/>
    <p:restoredTop sz="77281" autoAdjust="0"/>
  </p:normalViewPr>
  <p:slideViewPr>
    <p:cSldViewPr snapToGrid="0" snapToObjects="1">
      <p:cViewPr varScale="1">
        <p:scale>
          <a:sx n="89" d="100"/>
          <a:sy n="89" d="100"/>
        </p:scale>
        <p:origin x="1866" y="84"/>
      </p:cViewPr>
      <p:guideLst>
        <p:guide orient="horz" pos="2160"/>
        <p:guide pos="2880"/>
      </p:guideLst>
    </p:cSldViewPr>
  </p:slideViewPr>
  <p:notesTextViewPr>
    <p:cViewPr>
      <p:scale>
        <a:sx n="100" d="100"/>
        <a:sy n="100" d="100"/>
      </p:scale>
      <p:origin x="0" y="0"/>
    </p:cViewPr>
  </p:notesTextViewPr>
  <p:sorterViewPr>
    <p:cViewPr>
      <p:scale>
        <a:sx n="175" d="100"/>
        <a:sy n="1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24B81523-44EC-4AEF-B221-15CC37F9EF91}" type="datetimeFigureOut">
              <a:rPr lang="en-US" smtClean="0"/>
              <a:t>6/8/2022</a:t>
            </a:fld>
            <a:endParaRPr lang="en-US"/>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C6802864-5A4E-42CE-8C92-6DCBF5436444}" type="slidenum">
              <a:rPr lang="en-US" smtClean="0"/>
              <a:t>‹#›</a:t>
            </a:fld>
            <a:endParaRPr lang="en-US"/>
          </a:p>
        </p:txBody>
      </p:sp>
    </p:spTree>
    <p:extLst>
      <p:ext uri="{BB962C8B-B14F-4D97-AF65-F5344CB8AC3E}">
        <p14:creationId xmlns:p14="http://schemas.microsoft.com/office/powerpoint/2010/main" val="33186027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154D567C-6972-9340-B28B-3C7D5B45911E}" type="datetimeFigureOut">
              <a:rPr lang="en-US" smtClean="0"/>
              <a:t>6/8/2022</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B4A06A30-7042-0A43-B70A-A369484F02DB}" type="slidenum">
              <a:rPr lang="en-US" smtClean="0"/>
              <a:t>‹#›</a:t>
            </a:fld>
            <a:endParaRPr lang="en-US"/>
          </a:p>
        </p:txBody>
      </p:sp>
    </p:spTree>
    <p:extLst>
      <p:ext uri="{BB962C8B-B14F-4D97-AF65-F5344CB8AC3E}">
        <p14:creationId xmlns:p14="http://schemas.microsoft.com/office/powerpoint/2010/main" val="220180387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vlct.org/news/vlct-partnering-efficiency-vermont-expand-municipal-energy-efficiency-programs"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Signed </a:t>
            </a:r>
            <a:r>
              <a:rPr lang="en-US" baseline="0" dirty="0" smtClean="0"/>
              <a:t>by Governor, program still very much in design phase, we are collaborating closely with agencies administering program but we wanted to communicate early and often as once this is up and running it will move very quickly.</a:t>
            </a:r>
            <a:endParaRPr lang="en-US" dirty="0"/>
          </a:p>
        </p:txBody>
      </p:sp>
      <p:sp>
        <p:nvSpPr>
          <p:cNvPr id="4" name="Slide Number Placeholder 3"/>
          <p:cNvSpPr>
            <a:spLocks noGrp="1"/>
          </p:cNvSpPr>
          <p:nvPr>
            <p:ph type="sldNum" sz="quarter" idx="10"/>
          </p:nvPr>
        </p:nvSpPr>
        <p:spPr/>
        <p:txBody>
          <a:bodyPr/>
          <a:lstStyle/>
          <a:p>
            <a:fld id="{B4A06A30-7042-0A43-B70A-A369484F02DB}" type="slidenum">
              <a:rPr lang="en-US" smtClean="0"/>
              <a:t>1</a:t>
            </a:fld>
            <a:endParaRPr lang="en-US"/>
          </a:p>
        </p:txBody>
      </p:sp>
    </p:spTree>
    <p:extLst>
      <p:ext uri="{BB962C8B-B14F-4D97-AF65-F5344CB8AC3E}">
        <p14:creationId xmlns:p14="http://schemas.microsoft.com/office/powerpoint/2010/main" val="2328233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300" dirty="0"/>
              <a:t>Vermont’s municipalities own and operate more than 2,000 buildings and facilities, which provide services to its citizens, including libraries; storing town vehicles; providing space for civic engagement; and connecting citizens to healthcare, education, and commercial interests</a:t>
            </a:r>
          </a:p>
          <a:p>
            <a:endParaRPr lang="en-US" sz="1300" dirty="0"/>
          </a:p>
          <a:p>
            <a:r>
              <a:rPr lang="en-US" sz="1300" dirty="0"/>
              <a:t>Vermont’s Global Warming Solutions Act sets aggressive targets for GHG emissions reductions, and the heating of buildings provide significant opportunities for meeting these targets</a:t>
            </a:r>
          </a:p>
          <a:p>
            <a:endParaRPr lang="en-US" sz="1300" dirty="0"/>
          </a:p>
          <a:p>
            <a:r>
              <a:rPr lang="en-US" sz="1300" dirty="0"/>
              <a:t>The volatile cost of fossil fuel heating is often one of the largest line items in a municipal budget, which impacts the residential and commercial taxpayers</a:t>
            </a:r>
          </a:p>
          <a:p>
            <a:r>
              <a:rPr lang="en-US" sz="1300" dirty="0"/>
              <a:t>State Energy Management Program, 29 V.S.A. section 168 2019 modest expansion</a:t>
            </a:r>
            <a:r>
              <a:rPr lang="en-US" sz="1300" dirty="0">
                <a:sym typeface="Wingdings"/>
              </a:rPr>
              <a:t> can assist municipalities with responding to GHG emissions targets set forth in GWSA (ACT 153 as </a:t>
            </a:r>
            <a:r>
              <a:rPr lang="en-US" sz="1300" dirty="0" err="1">
                <a:sym typeface="Wingdings"/>
              </a:rPr>
              <a:t>enaced</a:t>
            </a:r>
            <a:r>
              <a:rPr lang="en-US" sz="1300" dirty="0">
                <a:sym typeface="Wingdings"/>
              </a:rPr>
              <a:t> 2020; reminder this act legally requires VT to reduce GHG emissions 26% below 2005 levels by 2025, 40% below 1990 levels by 2030, and 80% below 1990 levels by 2050- 2021 EAN report notes as of 2018% we were 13% below 2005 levels and approx. at 1990 levels- awaiting update)</a:t>
            </a:r>
          </a:p>
          <a:p>
            <a:endParaRPr lang="en-US" sz="1300" dirty="0">
              <a:sym typeface="Wingdings"/>
            </a:endParaRPr>
          </a:p>
          <a:p>
            <a:r>
              <a:rPr lang="en-US" sz="1300" dirty="0">
                <a:sym typeface="Wingdings"/>
              </a:rPr>
              <a:t>Connecting tech resources to the local, regional, and State level will promote the increased resilience and sustained connection to critical services for all Vermonters</a:t>
            </a:r>
            <a:endParaRPr lang="en-US" sz="1300" dirty="0"/>
          </a:p>
          <a:p>
            <a:endParaRPr lang="en-US" dirty="0"/>
          </a:p>
        </p:txBody>
      </p:sp>
      <p:sp>
        <p:nvSpPr>
          <p:cNvPr id="4" name="Slide Number Placeholder 3"/>
          <p:cNvSpPr>
            <a:spLocks noGrp="1"/>
          </p:cNvSpPr>
          <p:nvPr>
            <p:ph type="sldNum" sz="quarter" idx="10"/>
          </p:nvPr>
        </p:nvSpPr>
        <p:spPr/>
        <p:txBody>
          <a:bodyPr/>
          <a:lstStyle/>
          <a:p>
            <a:fld id="{B4A06A30-7042-0A43-B70A-A369484F02DB}" type="slidenum">
              <a:rPr lang="en-US" smtClean="0"/>
              <a:t>2</a:t>
            </a:fld>
            <a:endParaRPr lang="en-US"/>
          </a:p>
        </p:txBody>
      </p:sp>
    </p:spTree>
    <p:extLst>
      <p:ext uri="{BB962C8B-B14F-4D97-AF65-F5344CB8AC3E}">
        <p14:creationId xmlns:p14="http://schemas.microsoft.com/office/powerpoint/2010/main" val="3940155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BGS</a:t>
            </a:r>
          </a:p>
          <a:p>
            <a:r>
              <a:rPr lang="en-US" baseline="0" dirty="0" smtClean="0"/>
              <a:t>40-60 buildings; must get investment grade audit</a:t>
            </a:r>
          </a:p>
          <a:p>
            <a:endParaRPr lang="en-US" dirty="0" smtClean="0"/>
          </a:p>
          <a:p>
            <a:pPr lvl="0"/>
            <a:r>
              <a:rPr lang="en-GB" dirty="0" smtClean="0"/>
              <a:t>Gives municipalities access to State Energy Revolving fund to finance energy efficiency improvements, Establishes a Municipal Energy Resilience Grant program</a:t>
            </a:r>
          </a:p>
          <a:p>
            <a:pPr lvl="1"/>
            <a:r>
              <a:rPr lang="en-GB" b="1" dirty="0" smtClean="0"/>
              <a:t>specifically to aid in the replacement of fossil fuel heating systems with more renewable and efficient heating systems </a:t>
            </a:r>
            <a:r>
              <a:rPr lang="en-GB" dirty="0" smtClean="0"/>
              <a:t>(initial core focus)</a:t>
            </a:r>
          </a:p>
          <a:p>
            <a:pPr lvl="2"/>
            <a:r>
              <a:rPr lang="en-GB" dirty="0" smtClean="0"/>
              <a:t>Expanded and includes comprehensive energy resilience assessment of covered municipal buildings and facilities, the creation of four limited services positions at BGS to facilitate implementation, and support to RPCs to provide technical assistance (application to program and implementation)).</a:t>
            </a:r>
          </a:p>
          <a:p>
            <a:pPr lvl="1"/>
            <a:r>
              <a:rPr lang="en-GB" dirty="0" smtClean="0"/>
              <a:t>Administered by Department of Buildings and General Services (BGS) in coordination with Efficiency Vermont, through the State Energy Management Program</a:t>
            </a:r>
          </a:p>
          <a:p>
            <a:endParaRPr lang="en-GB" dirty="0" smtClean="0"/>
          </a:p>
          <a:p>
            <a:endParaRPr lang="en-GB" dirty="0" smtClean="0"/>
          </a:p>
          <a:p>
            <a:pPr lvl="1"/>
            <a:r>
              <a:rPr lang="en-GB" sz="1300" b="1" dirty="0"/>
              <a:t>Grants will not </a:t>
            </a:r>
            <a:r>
              <a:rPr lang="en-GB" sz="1300" b="1" dirty="0">
                <a:solidFill>
                  <a:srgbClr val="FF0000"/>
                </a:solidFill>
              </a:rPr>
              <a:t>exceed $500,000 per municipality</a:t>
            </a:r>
            <a:r>
              <a:rPr lang="en-GB" sz="1300" dirty="0"/>
              <a:t>, and can cover approved projects for </a:t>
            </a:r>
            <a:r>
              <a:rPr lang="en-GB" sz="1300" b="1" dirty="0"/>
              <a:t>weatherization, thermal efficiency, to supplement or replace fossil fuel heating systems with more efficient heating systems</a:t>
            </a:r>
            <a:r>
              <a:rPr lang="en-GB" sz="1300" dirty="0"/>
              <a:t>, and any other expenditures necessary for the project </a:t>
            </a:r>
          </a:p>
          <a:p>
            <a:pPr lvl="2"/>
            <a:r>
              <a:rPr lang="en-GB" sz="1300" dirty="0"/>
              <a:t>(not more than $4,000 can be issued to each municipality to facilitate community meetings and communication about municipal energy resilience)</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35A42A90-3A79-BD44-8D70-04EF66AD7879}" type="slidenum">
              <a:rPr lang="en-US" smtClean="0"/>
              <a:t>3</a:t>
            </a:fld>
            <a:endParaRPr lang="en-US"/>
          </a:p>
        </p:txBody>
      </p:sp>
    </p:spTree>
    <p:extLst>
      <p:ext uri="{BB962C8B-B14F-4D97-AF65-F5344CB8AC3E}">
        <p14:creationId xmlns:p14="http://schemas.microsoft.com/office/powerpoint/2010/main" val="2153728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700" dirty="0"/>
              <a:t>2 parts</a:t>
            </a:r>
          </a:p>
          <a:p>
            <a:r>
              <a:rPr lang="en-US" sz="1700" dirty="0"/>
              <a:t>Assessments</a:t>
            </a:r>
          </a:p>
          <a:p>
            <a:pPr lvl="1"/>
            <a:r>
              <a:rPr lang="en-US" sz="1700" dirty="0"/>
              <a:t>On or before 9/1/2022 BGS RFP </a:t>
            </a:r>
          </a:p>
          <a:p>
            <a:pPr lvl="1"/>
            <a:r>
              <a:rPr lang="en-US" sz="1700" dirty="0"/>
              <a:t>Contract with a 3</a:t>
            </a:r>
            <a:r>
              <a:rPr lang="en-US" sz="1700" baseline="30000" dirty="0"/>
              <a:t>rd</a:t>
            </a:r>
            <a:r>
              <a:rPr lang="en-US" sz="1700" dirty="0"/>
              <a:t> party to conduct assessment, completed on or before 1/15/2024</a:t>
            </a:r>
          </a:p>
          <a:p>
            <a:endParaRPr lang="en-US" sz="1700" dirty="0"/>
          </a:p>
          <a:p>
            <a:r>
              <a:rPr lang="en-US" sz="1700" dirty="0"/>
              <a:t>Application:</a:t>
            </a:r>
          </a:p>
          <a:p>
            <a:pPr lvl="1"/>
            <a:r>
              <a:rPr lang="en-US" sz="1700" dirty="0"/>
              <a:t>Municipality shall submit an application to the DBGS to receive an assessment of its building and facilities (subsection e); </a:t>
            </a:r>
            <a:r>
              <a:rPr lang="en-US" sz="1700" b="1" dirty="0"/>
              <a:t>municipalities may use the assistance of RPCs to develop plans as part of the application process</a:t>
            </a:r>
          </a:p>
          <a:p>
            <a:pPr lvl="1"/>
            <a:r>
              <a:rPr lang="en-US" sz="1700" dirty="0"/>
              <a:t>Streamlined and minimal application process for municipalities to apply directly to BGS (with assistance of RPCS)</a:t>
            </a:r>
          </a:p>
          <a:p>
            <a:pPr lvl="1"/>
            <a:endParaRPr lang="en-US" sz="1700" dirty="0"/>
          </a:p>
          <a:p>
            <a:r>
              <a:rPr lang="en-US" sz="1700" dirty="0"/>
              <a:t>Basics</a:t>
            </a:r>
          </a:p>
          <a:p>
            <a:pPr lvl="1"/>
            <a:r>
              <a:rPr lang="en-US" sz="1700" dirty="0"/>
              <a:t>Assessment shall include a  scope of work, cost, and timeline for completion for each building or facility (see next page)</a:t>
            </a:r>
          </a:p>
          <a:p>
            <a:pPr lvl="1"/>
            <a:r>
              <a:rPr lang="en-US" sz="1700" dirty="0"/>
              <a:t>Not more than $500,000 to each municipality for approved projects (Implementation complete by 2026)</a:t>
            </a:r>
          </a:p>
          <a:p>
            <a:pPr lvl="1"/>
            <a:r>
              <a:rPr lang="en-US" sz="1700" dirty="0"/>
              <a:t>Not more than $4,000 to each municipality to facilitate community meetings and communication about municipal energy resilience</a:t>
            </a:r>
          </a:p>
          <a:p>
            <a:endParaRPr lang="en-US" dirty="0"/>
          </a:p>
        </p:txBody>
      </p:sp>
      <p:sp>
        <p:nvSpPr>
          <p:cNvPr id="4" name="Slide Number Placeholder 3"/>
          <p:cNvSpPr>
            <a:spLocks noGrp="1"/>
          </p:cNvSpPr>
          <p:nvPr>
            <p:ph type="sldNum" sz="quarter" idx="10"/>
          </p:nvPr>
        </p:nvSpPr>
        <p:spPr/>
        <p:txBody>
          <a:bodyPr/>
          <a:lstStyle/>
          <a:p>
            <a:fld id="{B4A06A30-7042-0A43-B70A-A369484F02DB}" type="slidenum">
              <a:rPr lang="en-US" smtClean="0"/>
              <a:t>5</a:t>
            </a:fld>
            <a:endParaRPr lang="en-US"/>
          </a:p>
        </p:txBody>
      </p:sp>
    </p:spTree>
    <p:extLst>
      <p:ext uri="{BB962C8B-B14F-4D97-AF65-F5344CB8AC3E}">
        <p14:creationId xmlns:p14="http://schemas.microsoft.com/office/powerpoint/2010/main" val="3332269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300" dirty="0"/>
              <a:t>Evaluation on the reasonableness of battery storage and EV charging stations and recommended locations;</a:t>
            </a:r>
          </a:p>
          <a:p>
            <a:pPr lvl="1"/>
            <a:endParaRPr lang="en-US" sz="1300" dirty="0"/>
          </a:p>
          <a:p>
            <a:pPr lvl="1"/>
            <a:r>
              <a:rPr lang="en-US" sz="1300" dirty="0"/>
              <a:t>Evaluation of the potential for on-site renewable energy generation options and recommendation on the most feasible</a:t>
            </a:r>
          </a:p>
          <a:p>
            <a:pPr lvl="1"/>
            <a:endParaRPr lang="en-US" sz="1300" dirty="0"/>
          </a:p>
          <a:p>
            <a:pPr lvl="1"/>
            <a:r>
              <a:rPr lang="en-US" sz="1300" dirty="0"/>
              <a:t>Estimate of costs for each recommendation, estimates of system and equipment life cycle costs and consumption data, phase scope of work and suggested order, etc.</a:t>
            </a:r>
          </a:p>
          <a:p>
            <a:pPr lvl="1"/>
            <a:endParaRPr lang="en-US" sz="1300" dirty="0"/>
          </a:p>
          <a:p>
            <a:pPr lvl="1"/>
            <a:r>
              <a:rPr lang="en-US" sz="1300" dirty="0" err="1"/>
              <a:t>Ashrae</a:t>
            </a:r>
            <a:r>
              <a:rPr lang="en-US" sz="1300" dirty="0"/>
              <a:t> Level II investment grade audit</a:t>
            </a:r>
          </a:p>
          <a:p>
            <a:endParaRPr lang="en-US" dirty="0"/>
          </a:p>
        </p:txBody>
      </p:sp>
      <p:sp>
        <p:nvSpPr>
          <p:cNvPr id="4" name="Slide Number Placeholder 3"/>
          <p:cNvSpPr>
            <a:spLocks noGrp="1"/>
          </p:cNvSpPr>
          <p:nvPr>
            <p:ph type="sldNum" sz="quarter" idx="10"/>
          </p:nvPr>
        </p:nvSpPr>
        <p:spPr/>
        <p:txBody>
          <a:bodyPr/>
          <a:lstStyle/>
          <a:p>
            <a:fld id="{B4A06A30-7042-0A43-B70A-A369484F02DB}" type="slidenum">
              <a:rPr lang="en-US" smtClean="0"/>
              <a:t>6</a:t>
            </a:fld>
            <a:endParaRPr lang="en-US"/>
          </a:p>
        </p:txBody>
      </p:sp>
    </p:spTree>
    <p:extLst>
      <p:ext uri="{BB962C8B-B14F-4D97-AF65-F5344CB8AC3E}">
        <p14:creationId xmlns:p14="http://schemas.microsoft.com/office/powerpoint/2010/main" val="30273871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we are working closely with administering and partnered entities including BGS and efficiency VT and other RPCS. </a:t>
            </a:r>
            <a:endParaRPr lang="en-US" dirty="0"/>
          </a:p>
        </p:txBody>
      </p:sp>
      <p:sp>
        <p:nvSpPr>
          <p:cNvPr id="4" name="Slide Number Placeholder 3"/>
          <p:cNvSpPr>
            <a:spLocks noGrp="1"/>
          </p:cNvSpPr>
          <p:nvPr>
            <p:ph type="sldNum" sz="quarter" idx="10"/>
          </p:nvPr>
        </p:nvSpPr>
        <p:spPr/>
        <p:txBody>
          <a:bodyPr/>
          <a:lstStyle/>
          <a:p>
            <a:fld id="{B4A06A30-7042-0A43-B70A-A369484F02DB}" type="slidenum">
              <a:rPr lang="en-US" smtClean="0"/>
              <a:t>7</a:t>
            </a:fld>
            <a:endParaRPr lang="en-US"/>
          </a:p>
        </p:txBody>
      </p:sp>
    </p:spTree>
    <p:extLst>
      <p:ext uri="{BB962C8B-B14F-4D97-AF65-F5344CB8AC3E}">
        <p14:creationId xmlns:p14="http://schemas.microsoft.com/office/powerpoint/2010/main" val="9580633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A06A30-7042-0A43-B70A-A369484F02DB}" type="slidenum">
              <a:rPr lang="en-US" smtClean="0"/>
              <a:t>9</a:t>
            </a:fld>
            <a:endParaRPr lang="en-US"/>
          </a:p>
        </p:txBody>
      </p:sp>
    </p:spTree>
    <p:extLst>
      <p:ext uri="{BB962C8B-B14F-4D97-AF65-F5344CB8AC3E}">
        <p14:creationId xmlns:p14="http://schemas.microsoft.com/office/powerpoint/2010/main" val="3772586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A06A30-7042-0A43-B70A-A369484F02DB}" type="slidenum">
              <a:rPr lang="en-US" smtClean="0"/>
              <a:t>10</a:t>
            </a:fld>
            <a:endParaRPr lang="en-US"/>
          </a:p>
        </p:txBody>
      </p:sp>
    </p:spTree>
    <p:extLst>
      <p:ext uri="{BB962C8B-B14F-4D97-AF65-F5344CB8AC3E}">
        <p14:creationId xmlns:p14="http://schemas.microsoft.com/office/powerpoint/2010/main" val="1177792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Previous/independent audits will generally NOT be accepted in lieu of program assessment</a:t>
            </a:r>
          </a:p>
          <a:p>
            <a:pPr lvl="1"/>
            <a:r>
              <a:rPr lang="en-US" dirty="0" smtClean="0"/>
              <a:t>However, recent audits (2-3years) that are equivalent or better than </a:t>
            </a:r>
            <a:r>
              <a:rPr lang="en-US" dirty="0" err="1" smtClean="0"/>
              <a:t>Ashrae</a:t>
            </a:r>
            <a:r>
              <a:rPr lang="en-US" dirty="0" smtClean="0"/>
              <a:t> </a:t>
            </a:r>
            <a:r>
              <a:rPr lang="en-US" dirty="0" err="1" smtClean="0"/>
              <a:t>Leveil</a:t>
            </a:r>
            <a:r>
              <a:rPr lang="en-US" dirty="0" smtClean="0"/>
              <a:t> II will be </a:t>
            </a:r>
            <a:r>
              <a:rPr lang="en-US" dirty="0" err="1" smtClean="0"/>
              <a:t>considred</a:t>
            </a:r>
            <a:endParaRPr lang="en-US" dirty="0" smtClean="0"/>
          </a:p>
          <a:p>
            <a:pPr lvl="1"/>
            <a:r>
              <a:rPr lang="en-US" dirty="0" smtClean="0"/>
              <a:t>Efficiency Vermont/VLCT free walk </a:t>
            </a:r>
            <a:r>
              <a:rPr lang="en-US" dirty="0" err="1" smtClean="0"/>
              <a:t>throughts</a:t>
            </a:r>
            <a:r>
              <a:rPr lang="en-US" dirty="0" smtClean="0"/>
              <a:t> (note not an audit) for municipal buildings do NOT meet this requirement</a:t>
            </a:r>
          </a:p>
          <a:p>
            <a:pPr lvl="2"/>
            <a:r>
              <a:rPr lang="en-US" dirty="0" smtClean="0"/>
              <a:t>BUT they are useful for municipalities to use in their own prioritization of which buildings to prioritize for the program! </a:t>
            </a:r>
            <a:r>
              <a:rPr lang="en-US" dirty="0" smtClean="0">
                <a:hlinkClick r:id="rId3"/>
              </a:rPr>
              <a:t>Click Here to Sign-Up </a:t>
            </a:r>
            <a:r>
              <a:rPr lang="en-US" dirty="0" smtClean="0"/>
              <a:t>(not required)</a:t>
            </a:r>
          </a:p>
          <a:p>
            <a:endParaRPr lang="en-US" dirty="0"/>
          </a:p>
        </p:txBody>
      </p:sp>
      <p:sp>
        <p:nvSpPr>
          <p:cNvPr id="4" name="Slide Number Placeholder 3"/>
          <p:cNvSpPr>
            <a:spLocks noGrp="1"/>
          </p:cNvSpPr>
          <p:nvPr>
            <p:ph type="sldNum" sz="quarter" idx="10"/>
          </p:nvPr>
        </p:nvSpPr>
        <p:spPr/>
        <p:txBody>
          <a:bodyPr/>
          <a:lstStyle/>
          <a:p>
            <a:fld id="{B4A06A30-7042-0A43-B70A-A369484F02DB}" type="slidenum">
              <a:rPr lang="en-US" smtClean="0"/>
              <a:t>13</a:t>
            </a:fld>
            <a:endParaRPr lang="en-US"/>
          </a:p>
        </p:txBody>
      </p:sp>
    </p:spTree>
    <p:extLst>
      <p:ext uri="{BB962C8B-B14F-4D97-AF65-F5344CB8AC3E}">
        <p14:creationId xmlns:p14="http://schemas.microsoft.com/office/powerpoint/2010/main" val="1333920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170444E5-1C0E-D942-B2AD-68C70B5B2737}"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116E5-4558-8D48-B4EC-07123DADB1BA}" type="slidenum">
              <a:rPr lang="en-US" smtClean="0"/>
              <a:t>‹#›</a:t>
            </a:fld>
            <a:endParaRPr lang="en-US"/>
          </a:p>
        </p:txBody>
      </p:sp>
      <p:sp>
        <p:nvSpPr>
          <p:cNvPr id="7" name="Frame 6"/>
          <p:cNvSpPr/>
          <p:nvPr userDrawn="1"/>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864451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170444E5-1C0E-D942-B2AD-68C70B5B2737}"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116E5-4558-8D48-B4EC-07123DADB1BA}" type="slidenum">
              <a:rPr lang="en-US" smtClean="0"/>
              <a:t>‹#›</a:t>
            </a:fld>
            <a:endParaRPr lang="en-US"/>
          </a:p>
        </p:txBody>
      </p:sp>
    </p:spTree>
    <p:extLst>
      <p:ext uri="{BB962C8B-B14F-4D97-AF65-F5344CB8AC3E}">
        <p14:creationId xmlns:p14="http://schemas.microsoft.com/office/powerpoint/2010/main" val="767583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170444E5-1C0E-D942-B2AD-68C70B5B2737}"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116E5-4558-8D48-B4EC-07123DADB1BA}" type="slidenum">
              <a:rPr lang="en-US" smtClean="0"/>
              <a:t>‹#›</a:t>
            </a:fld>
            <a:endParaRPr lang="en-US"/>
          </a:p>
        </p:txBody>
      </p:sp>
    </p:spTree>
    <p:extLst>
      <p:ext uri="{BB962C8B-B14F-4D97-AF65-F5344CB8AC3E}">
        <p14:creationId xmlns:p14="http://schemas.microsoft.com/office/powerpoint/2010/main" val="41961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170444E5-1C0E-D942-B2AD-68C70B5B2737}"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116E5-4558-8D48-B4EC-07123DADB1BA}" type="slidenum">
              <a:rPr lang="en-US" smtClean="0"/>
              <a:t>‹#›</a:t>
            </a:fld>
            <a:endParaRPr lang="en-US"/>
          </a:p>
        </p:txBody>
      </p:sp>
    </p:spTree>
    <p:extLst>
      <p:ext uri="{BB962C8B-B14F-4D97-AF65-F5344CB8AC3E}">
        <p14:creationId xmlns:p14="http://schemas.microsoft.com/office/powerpoint/2010/main" val="356101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170444E5-1C0E-D942-B2AD-68C70B5B2737}"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7116E5-4558-8D48-B4EC-07123DADB1BA}" type="slidenum">
              <a:rPr lang="en-US" smtClean="0"/>
              <a:t>‹#›</a:t>
            </a:fld>
            <a:endParaRPr lang="en-US"/>
          </a:p>
        </p:txBody>
      </p:sp>
    </p:spTree>
    <p:extLst>
      <p:ext uri="{BB962C8B-B14F-4D97-AF65-F5344CB8AC3E}">
        <p14:creationId xmlns:p14="http://schemas.microsoft.com/office/powerpoint/2010/main" val="3006908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170444E5-1C0E-D942-B2AD-68C70B5B2737}"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116E5-4558-8D48-B4EC-07123DADB1BA}" type="slidenum">
              <a:rPr lang="en-US" smtClean="0"/>
              <a:t>‹#›</a:t>
            </a:fld>
            <a:endParaRPr lang="en-US"/>
          </a:p>
        </p:txBody>
      </p:sp>
    </p:spTree>
    <p:extLst>
      <p:ext uri="{BB962C8B-B14F-4D97-AF65-F5344CB8AC3E}">
        <p14:creationId xmlns:p14="http://schemas.microsoft.com/office/powerpoint/2010/main" val="2974885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170444E5-1C0E-D942-B2AD-68C70B5B2737}" type="datetimeFigureOut">
              <a:rPr lang="en-US" smtClean="0"/>
              <a:t>6/8/2022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7116E5-4558-8D48-B4EC-07123DADB1BA}" type="slidenum">
              <a:rPr lang="en-US" smtClean="0"/>
              <a:t>‹#›</a:t>
            </a:fld>
            <a:endParaRPr lang="en-US"/>
          </a:p>
        </p:txBody>
      </p:sp>
    </p:spTree>
    <p:extLst>
      <p:ext uri="{BB962C8B-B14F-4D97-AF65-F5344CB8AC3E}">
        <p14:creationId xmlns:p14="http://schemas.microsoft.com/office/powerpoint/2010/main" val="1219513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170444E5-1C0E-D942-B2AD-68C70B5B2737}" type="datetimeFigureOut">
              <a:rPr lang="en-US" smtClean="0"/>
              <a:t>6/8/2022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7116E5-4558-8D48-B4EC-07123DADB1BA}" type="slidenum">
              <a:rPr lang="en-US" smtClean="0"/>
              <a:t>‹#›</a:t>
            </a:fld>
            <a:endParaRPr lang="en-US"/>
          </a:p>
        </p:txBody>
      </p:sp>
    </p:spTree>
    <p:extLst>
      <p:ext uri="{BB962C8B-B14F-4D97-AF65-F5344CB8AC3E}">
        <p14:creationId xmlns:p14="http://schemas.microsoft.com/office/powerpoint/2010/main" val="1034463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0444E5-1C0E-D942-B2AD-68C70B5B2737}" type="datetimeFigureOut">
              <a:rPr lang="en-US" smtClean="0"/>
              <a:t>6/8/2022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7116E5-4558-8D48-B4EC-07123DADB1BA}" type="slidenum">
              <a:rPr lang="en-US" smtClean="0"/>
              <a:t>‹#›</a:t>
            </a:fld>
            <a:endParaRPr lang="en-US"/>
          </a:p>
        </p:txBody>
      </p:sp>
    </p:spTree>
    <p:extLst>
      <p:ext uri="{BB962C8B-B14F-4D97-AF65-F5344CB8AC3E}">
        <p14:creationId xmlns:p14="http://schemas.microsoft.com/office/powerpoint/2010/main" val="3867309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170444E5-1C0E-D942-B2AD-68C70B5B2737}"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116E5-4558-8D48-B4EC-07123DADB1BA}" type="slidenum">
              <a:rPr lang="en-US" smtClean="0"/>
              <a:t>‹#›</a:t>
            </a:fld>
            <a:endParaRPr lang="en-US"/>
          </a:p>
        </p:txBody>
      </p:sp>
    </p:spTree>
    <p:extLst>
      <p:ext uri="{BB962C8B-B14F-4D97-AF65-F5344CB8AC3E}">
        <p14:creationId xmlns:p14="http://schemas.microsoft.com/office/powerpoint/2010/main" val="228496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170444E5-1C0E-D942-B2AD-68C70B5B2737}"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7116E5-4558-8D48-B4EC-07123DADB1BA}" type="slidenum">
              <a:rPr lang="en-US" smtClean="0"/>
              <a:t>‹#›</a:t>
            </a:fld>
            <a:endParaRPr lang="en-US"/>
          </a:p>
        </p:txBody>
      </p:sp>
    </p:spTree>
    <p:extLst>
      <p:ext uri="{BB962C8B-B14F-4D97-AF65-F5344CB8AC3E}">
        <p14:creationId xmlns:p14="http://schemas.microsoft.com/office/powerpoint/2010/main" val="100185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EBDA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0444E5-1C0E-D942-B2AD-68C70B5B2737}" type="datetimeFigureOut">
              <a:rPr lang="en-US" smtClean="0"/>
              <a:t>6/8/2022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7116E5-4558-8D48-B4EC-07123DADB1BA}" type="slidenum">
              <a:rPr lang="en-US" smtClean="0"/>
              <a:t>‹#›</a:t>
            </a:fld>
            <a:endParaRPr lang="en-US"/>
          </a:p>
        </p:txBody>
      </p:sp>
    </p:spTree>
    <p:extLst>
      <p:ext uri="{BB962C8B-B14F-4D97-AF65-F5344CB8AC3E}">
        <p14:creationId xmlns:p14="http://schemas.microsoft.com/office/powerpoint/2010/main" val="2714633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vlct.org/news/vlct-partnering-efficiency-vermont-expand-municipal-energy-efficiency-program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www.ematprogram.com/understanding-the-difference-between-ashrae-level-1-2-3-energy-audits/#:~:text=An%20ASHRAE%20Level%202%20audit%20is%20for%20those,reduction%20at%20the%20best%20return%20on%20investment%20%28ROI%29." TargetMode="External"/><Relationship Id="rId4" Type="http://schemas.openxmlformats.org/officeDocument/2006/relationships/hyperlink" Target="https://xp20.ashrae.org/211-2018/"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legislature.vermont.gov/Documents/2020/Docs/ACTS/ACT041/ACT041%20As%20Enacted.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7530" y="3273425"/>
            <a:ext cx="7772400" cy="1470025"/>
          </a:xfrm>
        </p:spPr>
        <p:txBody>
          <a:bodyPr>
            <a:normAutofit/>
          </a:bodyPr>
          <a:lstStyle/>
          <a:p>
            <a:r>
              <a:rPr lang="en-US" sz="3600" dirty="0" smtClean="0"/>
              <a:t>Act 41/H.518</a:t>
            </a:r>
            <a:br>
              <a:rPr lang="en-US" sz="3600" dirty="0" smtClean="0"/>
            </a:br>
            <a:r>
              <a:rPr lang="en-US" sz="3600" dirty="0" smtClean="0"/>
              <a:t>Municipal Energy Resilience Program</a:t>
            </a:r>
            <a:endParaRPr lang="en-US" sz="36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7375" y="1184462"/>
            <a:ext cx="2695201" cy="1419473"/>
          </a:xfrm>
          <a:prstGeom prst="rect">
            <a:avLst/>
          </a:prstGeom>
        </p:spPr>
      </p:pic>
      <p:sp>
        <p:nvSpPr>
          <p:cNvPr id="5" name="Frame 4"/>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6" name="TextBox 5"/>
          <p:cNvSpPr txBox="1"/>
          <p:nvPr/>
        </p:nvSpPr>
        <p:spPr>
          <a:xfrm>
            <a:off x="671516" y="6172200"/>
            <a:ext cx="7992036" cy="307777"/>
          </a:xfrm>
          <a:prstGeom prst="rect">
            <a:avLst/>
          </a:prstGeom>
          <a:noFill/>
        </p:spPr>
        <p:txBody>
          <a:bodyPr wrap="square" rtlCol="0">
            <a:spAutoFit/>
          </a:bodyPr>
          <a:lstStyle/>
          <a:p>
            <a:r>
              <a:rPr lang="en-US" sz="1400" dirty="0" smtClean="0"/>
              <a:t>June 14, 2022			 Board of Commissioners		  Sam Lash, CVRPC Climate &amp; Energy Planner	</a:t>
            </a:r>
            <a:endParaRPr lang="en-US" sz="1400" dirty="0"/>
          </a:p>
        </p:txBody>
      </p:sp>
    </p:spTree>
    <p:extLst>
      <p:ext uri="{BB962C8B-B14F-4D97-AF65-F5344CB8AC3E}">
        <p14:creationId xmlns:p14="http://schemas.microsoft.com/office/powerpoint/2010/main" val="34016469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08682"/>
            <a:ext cx="8229600" cy="1850270"/>
          </a:xfrm>
        </p:spPr>
        <p:txBody>
          <a:bodyPr>
            <a:noAutofit/>
          </a:bodyPr>
          <a:lstStyle/>
          <a:p>
            <a:r>
              <a:rPr lang="en-US" sz="3200" dirty="0" smtClean="0"/>
              <a:t>Stay Tuned for grant &amp; application workflow</a:t>
            </a:r>
            <a:br>
              <a:rPr lang="en-US" sz="3200" dirty="0" smtClean="0"/>
            </a:br>
            <a:r>
              <a:rPr lang="en-US" sz="3200" dirty="0"/>
              <a:t/>
            </a:r>
            <a:br>
              <a:rPr lang="en-US" sz="3200" dirty="0"/>
            </a:br>
            <a:r>
              <a:rPr lang="en-US" sz="3200" dirty="0" smtClean="0"/>
              <a:t>but in the meantime:</a:t>
            </a:r>
            <a:endParaRPr lang="en-US" sz="3200" dirty="0"/>
          </a:p>
        </p:txBody>
      </p:sp>
      <p:sp>
        <p:nvSpPr>
          <p:cNvPr id="3" name="Frame 2"/>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717679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sz="3600" dirty="0" smtClean="0"/>
              <a:t>What Municipalities Can Do:</a:t>
            </a:r>
            <a:endParaRPr lang="en-US" sz="3600" dirty="0"/>
          </a:p>
        </p:txBody>
      </p:sp>
      <p:sp>
        <p:nvSpPr>
          <p:cNvPr id="3" name="Content Placeholder 2"/>
          <p:cNvSpPr>
            <a:spLocks noGrp="1"/>
          </p:cNvSpPr>
          <p:nvPr>
            <p:ph idx="1"/>
          </p:nvPr>
        </p:nvSpPr>
        <p:spPr>
          <a:xfrm>
            <a:off x="457200" y="1646938"/>
            <a:ext cx="8229600" cy="4862140"/>
          </a:xfrm>
        </p:spPr>
        <p:txBody>
          <a:bodyPr>
            <a:normAutofit/>
          </a:bodyPr>
          <a:lstStyle/>
          <a:p>
            <a:r>
              <a:rPr lang="en-US" sz="2000" dirty="0" smtClean="0"/>
              <a:t>Talk </a:t>
            </a:r>
            <a:r>
              <a:rPr lang="en-US" sz="2000" dirty="0"/>
              <a:t>to legislative </a:t>
            </a:r>
            <a:r>
              <a:rPr lang="en-US" sz="2000" dirty="0" smtClean="0"/>
              <a:t>body and </a:t>
            </a:r>
            <a:r>
              <a:rPr lang="en-US" sz="2000" dirty="0"/>
              <a:t>other </a:t>
            </a:r>
            <a:r>
              <a:rPr lang="en-US" sz="2000" dirty="0" smtClean="0"/>
              <a:t>municipal </a:t>
            </a:r>
            <a:r>
              <a:rPr lang="en-US" sz="2000" dirty="0"/>
              <a:t>entities </a:t>
            </a:r>
            <a:r>
              <a:rPr lang="en-US" sz="2000" b="1" dirty="0"/>
              <a:t>EARLY AND OFTEN</a:t>
            </a:r>
          </a:p>
          <a:p>
            <a:pPr lvl="1"/>
            <a:r>
              <a:rPr lang="en-US" sz="1800" dirty="0" smtClean="0"/>
              <a:t>Selectboard/City Council, ARPA Committee, Planning Commission, Energy Committees/Coordinators</a:t>
            </a:r>
          </a:p>
          <a:p>
            <a:pPr lvl="1"/>
            <a:r>
              <a:rPr lang="en-US" sz="1800" dirty="0" smtClean="0"/>
              <a:t>Town Admin, Public Works, Facilities Staff, etc.</a:t>
            </a:r>
          </a:p>
          <a:p>
            <a:pPr marL="457200" lvl="1" indent="0">
              <a:buNone/>
            </a:pPr>
            <a:endParaRPr lang="en-US" sz="1800" dirty="0" smtClean="0"/>
          </a:p>
          <a:p>
            <a:r>
              <a:rPr lang="en-US" sz="2000" dirty="0" smtClean="0"/>
              <a:t>Let Sam know about interest and point person</a:t>
            </a:r>
          </a:p>
          <a:p>
            <a:pPr lvl="1"/>
            <a:r>
              <a:rPr lang="en-US" sz="1800" dirty="0" smtClean="0"/>
              <a:t>Upcoming energy use baseline and tracking programming to help municipalities prepare!</a:t>
            </a:r>
          </a:p>
          <a:p>
            <a:pPr lvl="1"/>
            <a:r>
              <a:rPr lang="en-US" sz="1800" dirty="0" smtClean="0"/>
              <a:t>Sign-up for Energy Digest for updates</a:t>
            </a:r>
          </a:p>
          <a:p>
            <a:pPr lvl="1"/>
            <a:r>
              <a:rPr lang="en-US" sz="1800" dirty="0" smtClean="0"/>
              <a:t>Formal </a:t>
            </a:r>
          </a:p>
          <a:p>
            <a:pPr marL="0" indent="0">
              <a:buNone/>
            </a:pPr>
            <a:endParaRPr lang="en-US" sz="1800" dirty="0" smtClean="0"/>
          </a:p>
        </p:txBody>
      </p:sp>
      <p:sp>
        <p:nvSpPr>
          <p:cNvPr id="4" name="Frame 3"/>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64766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sz="3600" dirty="0" smtClean="0"/>
              <a:t>What Municipalities Can Do:</a:t>
            </a:r>
            <a:endParaRPr lang="en-US" sz="3600" dirty="0"/>
          </a:p>
        </p:txBody>
      </p:sp>
      <p:sp>
        <p:nvSpPr>
          <p:cNvPr id="3" name="Content Placeholder 2"/>
          <p:cNvSpPr>
            <a:spLocks noGrp="1"/>
          </p:cNvSpPr>
          <p:nvPr>
            <p:ph idx="1"/>
          </p:nvPr>
        </p:nvSpPr>
        <p:spPr>
          <a:xfrm>
            <a:off x="457200" y="1264024"/>
            <a:ext cx="8229600" cy="4862140"/>
          </a:xfrm>
        </p:spPr>
        <p:txBody>
          <a:bodyPr>
            <a:normAutofit/>
          </a:bodyPr>
          <a:lstStyle/>
          <a:p>
            <a:pPr marL="0" indent="0">
              <a:buNone/>
            </a:pPr>
            <a:endParaRPr lang="en-US" sz="1800" dirty="0" smtClean="0"/>
          </a:p>
          <a:p>
            <a:r>
              <a:rPr lang="en-US" sz="2000" dirty="0" smtClean="0"/>
              <a:t>To prepare for application:</a:t>
            </a:r>
          </a:p>
          <a:p>
            <a:pPr lvl="1"/>
            <a:r>
              <a:rPr lang="en-US" sz="1800" dirty="0" smtClean="0"/>
              <a:t>List of Municipal Buildings and Facilities (note projects identified in past and those in progress)</a:t>
            </a:r>
          </a:p>
          <a:p>
            <a:pPr lvl="1"/>
            <a:r>
              <a:rPr lang="en-US" sz="1800" dirty="0" smtClean="0"/>
              <a:t>3 years energy usage data (2019 is general guideline, up to 5 years if possible)</a:t>
            </a:r>
          </a:p>
          <a:p>
            <a:pPr lvl="1"/>
            <a:endParaRPr lang="en-US" sz="1800" dirty="0"/>
          </a:p>
          <a:p>
            <a:r>
              <a:rPr lang="en-US" sz="2000" dirty="0" smtClean="0"/>
              <a:t>Optional but may help to prioritize buildings:</a:t>
            </a:r>
          </a:p>
          <a:p>
            <a:pPr lvl="1"/>
            <a:r>
              <a:rPr lang="en-US" sz="1800" dirty="0" smtClean="0"/>
              <a:t>Review 2010 and any other audits, recommendations, and subsequent implementation</a:t>
            </a:r>
          </a:p>
          <a:p>
            <a:pPr lvl="1"/>
            <a:r>
              <a:rPr lang="en-US" sz="1800" dirty="0" smtClean="0"/>
              <a:t>Free Municipal Energy Consultation (EVT) </a:t>
            </a:r>
          </a:p>
          <a:p>
            <a:pPr lvl="1"/>
            <a:endParaRPr lang="en-US" sz="1800" dirty="0"/>
          </a:p>
          <a:p>
            <a:pPr marL="457200" lvl="1" indent="0">
              <a:buNone/>
            </a:pPr>
            <a:endParaRPr lang="en-US" sz="1800" dirty="0"/>
          </a:p>
          <a:p>
            <a:pPr marL="457200" lvl="1" indent="0" algn="ctr">
              <a:buNone/>
            </a:pPr>
            <a:r>
              <a:rPr lang="en-US" sz="1800" dirty="0" smtClean="0"/>
              <a:t>We are here to help!</a:t>
            </a:r>
          </a:p>
        </p:txBody>
      </p:sp>
      <p:sp>
        <p:nvSpPr>
          <p:cNvPr id="4" name="Frame 3"/>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220510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FAQ</a:t>
            </a:r>
            <a:endParaRPr lang="en-US" sz="3600" dirty="0"/>
          </a:p>
        </p:txBody>
      </p:sp>
      <p:sp>
        <p:nvSpPr>
          <p:cNvPr id="3" name="Content Placeholder 2"/>
          <p:cNvSpPr>
            <a:spLocks noGrp="1"/>
          </p:cNvSpPr>
          <p:nvPr>
            <p:ph idx="1"/>
          </p:nvPr>
        </p:nvSpPr>
        <p:spPr/>
        <p:txBody>
          <a:bodyPr>
            <a:normAutofit fontScale="85000" lnSpcReduction="20000"/>
          </a:bodyPr>
          <a:lstStyle/>
          <a:p>
            <a:r>
              <a:rPr lang="en-US" sz="2100" dirty="0" smtClean="0"/>
              <a:t>Previous/independent audits will generally NOT be accepted in lieu of program assessment</a:t>
            </a:r>
          </a:p>
          <a:p>
            <a:pPr lvl="1"/>
            <a:r>
              <a:rPr lang="en-US" sz="1900" dirty="0" smtClean="0"/>
              <a:t>Efficiency Vermont/VLCT free walk </a:t>
            </a:r>
            <a:r>
              <a:rPr lang="en-US" sz="1900" dirty="0" err="1" smtClean="0"/>
              <a:t>throughs</a:t>
            </a:r>
            <a:r>
              <a:rPr lang="en-US" sz="1900" dirty="0" smtClean="0"/>
              <a:t> do NOT meet this requirement</a:t>
            </a:r>
          </a:p>
          <a:p>
            <a:pPr lvl="2"/>
            <a:r>
              <a:rPr lang="en-US" sz="1900" dirty="0" smtClean="0"/>
              <a:t>BUT they are useful for municipalities to use in their own prioritization of which buildings to prioritize for the program! </a:t>
            </a:r>
            <a:r>
              <a:rPr lang="en-US" sz="1900" dirty="0" smtClean="0">
                <a:hlinkClick r:id="rId3"/>
              </a:rPr>
              <a:t>Click Here to Sign-Up </a:t>
            </a:r>
            <a:r>
              <a:rPr lang="en-US" sz="1900" dirty="0" smtClean="0"/>
              <a:t>(not required)</a:t>
            </a:r>
          </a:p>
          <a:p>
            <a:pPr lvl="2"/>
            <a:endParaRPr lang="en-US" sz="1900" dirty="0" smtClean="0"/>
          </a:p>
          <a:p>
            <a:r>
              <a:rPr lang="en-US" sz="2100" dirty="0" smtClean="0"/>
              <a:t>Energy Usage Data (electric and thermal) per building/facility through start of 2019 or later</a:t>
            </a:r>
          </a:p>
          <a:p>
            <a:pPr lvl="1"/>
            <a:r>
              <a:rPr lang="en-US" sz="1900" dirty="0" smtClean="0"/>
              <a:t>And useful to think about future needs!</a:t>
            </a:r>
          </a:p>
          <a:p>
            <a:pPr lvl="1"/>
            <a:r>
              <a:rPr lang="en-US" sz="1900" dirty="0" smtClean="0"/>
              <a:t>We can work with you regardless of what format it is in now- and are working with BGS to develop a template that will be made available for towns</a:t>
            </a:r>
          </a:p>
          <a:p>
            <a:pPr lvl="1"/>
            <a:endParaRPr lang="en-US" sz="1900" dirty="0" smtClean="0"/>
          </a:p>
          <a:p>
            <a:r>
              <a:rPr lang="en-US" sz="2000" dirty="0" err="1" smtClean="0"/>
              <a:t>Ashrae</a:t>
            </a:r>
            <a:r>
              <a:rPr lang="en-US" sz="2000" dirty="0" smtClean="0"/>
              <a:t> Level II Audit: </a:t>
            </a:r>
            <a:r>
              <a:rPr lang="en-GB" sz="2000" dirty="0" smtClean="0"/>
              <a:t>report </a:t>
            </a:r>
            <a:r>
              <a:rPr lang="en-GB" sz="2000" dirty="0"/>
              <a:t>intended to be used to guide  design &amp; construction phase </a:t>
            </a:r>
            <a:endParaRPr lang="en-GB" sz="2000" dirty="0" smtClean="0"/>
          </a:p>
          <a:p>
            <a:pPr lvl="1"/>
            <a:r>
              <a:rPr lang="en-GB" sz="1900" u="sng" dirty="0" smtClean="0">
                <a:hlinkClick r:id="rId4"/>
              </a:rPr>
              <a:t>Mandatory </a:t>
            </a:r>
            <a:r>
              <a:rPr lang="en-GB" sz="1900" u="sng" dirty="0">
                <a:hlinkClick r:id="rId4"/>
              </a:rPr>
              <a:t>Reporting Requirements for Level 1 and Level 2 Energy Audits (ashrae.org)</a:t>
            </a:r>
            <a:r>
              <a:rPr lang="en-GB" sz="1900" dirty="0"/>
              <a:t>; </a:t>
            </a:r>
            <a:endParaRPr lang="en-GB" sz="1900" dirty="0" smtClean="0"/>
          </a:p>
          <a:p>
            <a:pPr lvl="1"/>
            <a:r>
              <a:rPr lang="en-GB" sz="1900" dirty="0" smtClean="0"/>
              <a:t>simple </a:t>
            </a:r>
            <a:r>
              <a:rPr lang="en-GB" sz="1900" dirty="0"/>
              <a:t>breakdown: </a:t>
            </a:r>
            <a:r>
              <a:rPr lang="en-GB" sz="1900" u="sng" dirty="0">
                <a:hlinkClick r:id="rId5"/>
              </a:rPr>
              <a:t>Understanding the Difference Between ASHRAE Level 1, 2, &amp; 3 Energy </a:t>
            </a:r>
            <a:r>
              <a:rPr lang="en-GB" sz="1900" u="sng" dirty="0" smtClean="0">
                <a:hlinkClick r:id="rId5"/>
              </a:rPr>
              <a:t>Aud</a:t>
            </a:r>
            <a:r>
              <a:rPr lang="en-GB" sz="1900" dirty="0" smtClean="0"/>
              <a:t>its</a:t>
            </a:r>
          </a:p>
          <a:p>
            <a:pPr lvl="1"/>
            <a:endParaRPr lang="en-GB" sz="1600" dirty="0"/>
          </a:p>
          <a:p>
            <a:pPr marL="457200" lvl="1" indent="0" algn="ctr">
              <a:buNone/>
            </a:pPr>
            <a:r>
              <a:rPr lang="en-GB" sz="2100" dirty="0" smtClean="0"/>
              <a:t>Questions?</a:t>
            </a:r>
            <a:endParaRPr lang="en-US" sz="2100" dirty="0"/>
          </a:p>
          <a:p>
            <a:endParaRPr lang="en-US" sz="2000" dirty="0" smtClean="0"/>
          </a:p>
          <a:p>
            <a:endParaRPr lang="en-US" dirty="0"/>
          </a:p>
        </p:txBody>
      </p:sp>
      <p:sp>
        <p:nvSpPr>
          <p:cNvPr id="4" name="Frame 3"/>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21528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Context</a:t>
            </a:r>
            <a:endParaRPr lang="en-US" sz="3600" dirty="0"/>
          </a:p>
        </p:txBody>
      </p:sp>
      <p:sp>
        <p:nvSpPr>
          <p:cNvPr id="3" name="Content Placeholder 2"/>
          <p:cNvSpPr>
            <a:spLocks noGrp="1"/>
          </p:cNvSpPr>
          <p:nvPr>
            <p:ph idx="1"/>
          </p:nvPr>
        </p:nvSpPr>
        <p:spPr/>
        <p:txBody>
          <a:bodyPr>
            <a:noAutofit/>
          </a:bodyPr>
          <a:lstStyle/>
          <a:p>
            <a:pPr>
              <a:spcAft>
                <a:spcPts val="600"/>
              </a:spcAft>
            </a:pPr>
            <a:r>
              <a:rPr lang="en-US" sz="1800" dirty="0" smtClean="0"/>
              <a:t>Vermont’s municipalities own and operate more than 2,000 buildings and facilities,</a:t>
            </a:r>
          </a:p>
          <a:p>
            <a:pPr>
              <a:spcAft>
                <a:spcPts val="600"/>
              </a:spcAft>
            </a:pPr>
            <a:r>
              <a:rPr lang="en-US" sz="1800" dirty="0" smtClean="0"/>
              <a:t>Vermont’s Global Warming Solutions Act sets aggressive targets for GHG emissions reductions, and the heating of buildings provide significant opportunities for meeting these targets</a:t>
            </a:r>
          </a:p>
          <a:p>
            <a:pPr>
              <a:spcAft>
                <a:spcPts val="600"/>
              </a:spcAft>
            </a:pPr>
            <a:r>
              <a:rPr lang="en-US" sz="1800" dirty="0" smtClean="0"/>
              <a:t>The volatile cost of fossil fuel heating is often one of the largest line items in a municipal budget,</a:t>
            </a:r>
          </a:p>
          <a:p>
            <a:pPr>
              <a:spcAft>
                <a:spcPts val="600"/>
              </a:spcAft>
            </a:pPr>
            <a:r>
              <a:rPr lang="en-US" sz="1800" dirty="0" smtClean="0"/>
              <a:t>State Energy Management Program </a:t>
            </a:r>
            <a:r>
              <a:rPr lang="en-US" sz="1800" dirty="0" smtClean="0">
                <a:sym typeface="Wingdings"/>
              </a:rPr>
              <a:t>can assist municipalities with responding to GHG emissions targets set forth in GWSA (</a:t>
            </a:r>
            <a:r>
              <a:rPr lang="en-US" sz="1800" dirty="0"/>
              <a:t>29 V.S.A. section 168 </a:t>
            </a:r>
            <a:r>
              <a:rPr lang="en-US" sz="1800" dirty="0" smtClean="0"/>
              <a:t>2019)</a:t>
            </a:r>
            <a:endParaRPr lang="en-US" sz="1800" dirty="0" smtClean="0">
              <a:sym typeface="Wingdings"/>
            </a:endParaRPr>
          </a:p>
          <a:p>
            <a:pPr>
              <a:spcAft>
                <a:spcPts val="600"/>
              </a:spcAft>
            </a:pPr>
            <a:r>
              <a:rPr lang="en-US" sz="1800" dirty="0" smtClean="0">
                <a:sym typeface="Wingdings"/>
              </a:rPr>
              <a:t>Connecting technical resources to the local, regional, and State level will promote the increased resilience and sustained connection to critical services for all Vermonters</a:t>
            </a:r>
            <a:endParaRPr lang="en-US" sz="1800" dirty="0"/>
          </a:p>
        </p:txBody>
      </p:sp>
      <p:sp>
        <p:nvSpPr>
          <p:cNvPr id="4" name="Frame 3"/>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37535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4442"/>
            <a:ext cx="8229600" cy="1143000"/>
          </a:xfrm>
        </p:spPr>
        <p:txBody>
          <a:bodyPr>
            <a:noAutofit/>
          </a:bodyPr>
          <a:lstStyle/>
          <a:p>
            <a:r>
              <a:rPr lang="en-GB" sz="3200" b="1" u="sng" dirty="0" smtClean="0">
                <a:hlinkClick r:id="rId3"/>
              </a:rPr>
              <a:t>Act 41/H.518</a:t>
            </a:r>
            <a:r>
              <a:rPr lang="en-GB" sz="3200" dirty="0" smtClean="0">
                <a:effectLst/>
                <a:hlinkClick r:id="rId3"/>
              </a:rPr>
              <a:t> </a:t>
            </a:r>
            <a:r>
              <a:rPr lang="en-US" sz="3200" dirty="0" smtClean="0"/>
              <a:t>Municipal Energy Resilience</a:t>
            </a:r>
            <a:endParaRPr lang="en-US" sz="3200" dirty="0"/>
          </a:p>
        </p:txBody>
      </p:sp>
      <p:sp>
        <p:nvSpPr>
          <p:cNvPr id="3" name="Content Placeholder 2"/>
          <p:cNvSpPr>
            <a:spLocks noGrp="1"/>
          </p:cNvSpPr>
          <p:nvPr>
            <p:ph idx="1"/>
          </p:nvPr>
        </p:nvSpPr>
        <p:spPr>
          <a:xfrm>
            <a:off x="457200" y="2025651"/>
            <a:ext cx="8229600" cy="4832350"/>
          </a:xfrm>
        </p:spPr>
        <p:txBody>
          <a:bodyPr>
            <a:normAutofit/>
          </a:bodyPr>
          <a:lstStyle/>
          <a:p>
            <a:pPr lvl="0">
              <a:spcAft>
                <a:spcPts val="600"/>
              </a:spcAft>
            </a:pPr>
            <a:r>
              <a:rPr lang="en-GB" sz="2000" dirty="0" smtClean="0"/>
              <a:t>Establishes </a:t>
            </a:r>
            <a:r>
              <a:rPr lang="en-GB" sz="2000" dirty="0"/>
              <a:t>a Municipal Energy Resilience Grant program</a:t>
            </a:r>
          </a:p>
          <a:p>
            <a:pPr lvl="1">
              <a:spcAft>
                <a:spcPts val="600"/>
              </a:spcAft>
            </a:pPr>
            <a:r>
              <a:rPr lang="en-GB" sz="2000" dirty="0" smtClean="0"/>
              <a:t>To </a:t>
            </a:r>
            <a:r>
              <a:rPr lang="en-GB" sz="2000" dirty="0"/>
              <a:t>aid in the replacement of fossil fuel heating systems with more renewable and efficient heating systems (initial core focus)</a:t>
            </a:r>
          </a:p>
          <a:p>
            <a:pPr lvl="2">
              <a:spcAft>
                <a:spcPts val="600"/>
              </a:spcAft>
            </a:pPr>
            <a:r>
              <a:rPr lang="en-GB" sz="2000" dirty="0" smtClean="0"/>
              <a:t>Includes </a:t>
            </a:r>
            <a:r>
              <a:rPr lang="en-GB" sz="2000" dirty="0"/>
              <a:t>comprehensive energy resilience assessment of covered municipal buildings and </a:t>
            </a:r>
            <a:r>
              <a:rPr lang="en-GB" sz="2000" dirty="0" smtClean="0"/>
              <a:t>facilities</a:t>
            </a:r>
            <a:endParaRPr lang="en-GB" sz="2000" dirty="0"/>
          </a:p>
          <a:p>
            <a:pPr lvl="1">
              <a:spcAft>
                <a:spcPts val="600"/>
              </a:spcAft>
            </a:pPr>
            <a:r>
              <a:rPr lang="en-GB" sz="2000" dirty="0" smtClean="0"/>
              <a:t>Administered </a:t>
            </a:r>
            <a:r>
              <a:rPr lang="en-GB" sz="2000" dirty="0"/>
              <a:t>by Department </a:t>
            </a:r>
            <a:r>
              <a:rPr lang="en-GB" sz="2000" dirty="0" smtClean="0"/>
              <a:t>of </a:t>
            </a:r>
            <a:r>
              <a:rPr lang="en-GB" sz="2000" dirty="0"/>
              <a:t>Buildings and General Services (BGS) in coordination with Efficiency Vermont, through the State Energy Management </a:t>
            </a:r>
            <a:r>
              <a:rPr lang="en-GB" sz="2000" dirty="0" smtClean="0"/>
              <a:t>Program</a:t>
            </a:r>
          </a:p>
        </p:txBody>
      </p:sp>
      <p:sp>
        <p:nvSpPr>
          <p:cNvPr id="4" name="Frame 3"/>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442462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Additional Bill Components</a:t>
            </a:r>
            <a:endParaRPr lang="en-US" sz="3600" dirty="0"/>
          </a:p>
        </p:txBody>
      </p:sp>
      <p:sp>
        <p:nvSpPr>
          <p:cNvPr id="3" name="Content Placeholder 2"/>
          <p:cNvSpPr>
            <a:spLocks noGrp="1"/>
          </p:cNvSpPr>
          <p:nvPr>
            <p:ph idx="1"/>
          </p:nvPr>
        </p:nvSpPr>
        <p:spPr/>
        <p:txBody>
          <a:bodyPr/>
          <a:lstStyle/>
          <a:p>
            <a:pPr lvl="2"/>
            <a:endParaRPr lang="en-US" sz="1800" dirty="0"/>
          </a:p>
          <a:p>
            <a:r>
              <a:rPr lang="en-US" sz="1800" dirty="0" smtClean="0"/>
              <a:t>Establishes </a:t>
            </a:r>
            <a:r>
              <a:rPr lang="en-US" sz="1800" dirty="0"/>
              <a:t>the Municipal Energy Loan Program and Revolving Fund transferring $2.8M from Infrastructure Investment and Jobs Act to seed the Revolving fund </a:t>
            </a:r>
            <a:endParaRPr lang="en-US" sz="1800" dirty="0" smtClean="0"/>
          </a:p>
          <a:p>
            <a:pPr marL="0" indent="0">
              <a:buNone/>
            </a:pPr>
            <a:endParaRPr lang="en-US" sz="1800" dirty="0"/>
          </a:p>
          <a:p>
            <a:r>
              <a:rPr lang="en-US" sz="1800" dirty="0" smtClean="0"/>
              <a:t>Extends the relationship between BGS and Efficiency Vermont to implement the State Energy Management Program (SEMP) until 2027</a:t>
            </a:r>
          </a:p>
          <a:p>
            <a:endParaRPr lang="en-US" sz="1800" dirty="0"/>
          </a:p>
          <a:p>
            <a:r>
              <a:rPr lang="en-US" sz="1800" b="1" dirty="0" smtClean="0"/>
              <a:t>TODAY’s focus:  </a:t>
            </a:r>
            <a:r>
              <a:rPr lang="en-US" sz="1800" dirty="0" smtClean="0"/>
              <a:t>the portion of the Act focused on the Municipal Energy Resilience Program</a:t>
            </a:r>
            <a:endParaRPr lang="en-US" sz="1800" dirty="0"/>
          </a:p>
        </p:txBody>
      </p:sp>
    </p:spTree>
    <p:extLst>
      <p:ext uri="{BB962C8B-B14F-4D97-AF65-F5344CB8AC3E}">
        <p14:creationId xmlns:p14="http://schemas.microsoft.com/office/powerpoint/2010/main" val="3653346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0250" y="309615"/>
            <a:ext cx="8229600" cy="1143000"/>
          </a:xfrm>
        </p:spPr>
        <p:txBody>
          <a:bodyPr>
            <a:normAutofit/>
          </a:bodyPr>
          <a:lstStyle/>
          <a:p>
            <a:r>
              <a:rPr lang="en-US" sz="3600" dirty="0" smtClean="0"/>
              <a:t>Grant Program</a:t>
            </a:r>
            <a:endParaRPr lang="en-US" sz="3600" dirty="0"/>
          </a:p>
        </p:txBody>
      </p:sp>
      <p:sp>
        <p:nvSpPr>
          <p:cNvPr id="3" name="Content Placeholder 2"/>
          <p:cNvSpPr>
            <a:spLocks noGrp="1"/>
          </p:cNvSpPr>
          <p:nvPr>
            <p:ph idx="1"/>
          </p:nvPr>
        </p:nvSpPr>
        <p:spPr>
          <a:xfrm>
            <a:off x="457200" y="1327150"/>
            <a:ext cx="8229600" cy="4749592"/>
          </a:xfrm>
        </p:spPr>
        <p:txBody>
          <a:bodyPr>
            <a:noAutofit/>
          </a:bodyPr>
          <a:lstStyle/>
          <a:p>
            <a:pPr marL="0" indent="0">
              <a:buNone/>
            </a:pPr>
            <a:r>
              <a:rPr lang="en-US" sz="1800" dirty="0" smtClean="0"/>
              <a:t>2 parts</a:t>
            </a:r>
          </a:p>
          <a:p>
            <a:pPr marL="800100" lvl="1" indent="-342900">
              <a:buFont typeface="+mj-lt"/>
              <a:buAutoNum type="arabicPeriod"/>
            </a:pPr>
            <a:r>
              <a:rPr lang="en-US" sz="1800" dirty="0" smtClean="0"/>
              <a:t>Assessment = investment-grade audit (</a:t>
            </a:r>
            <a:r>
              <a:rPr lang="en-US" sz="1800" dirty="0" err="1" smtClean="0"/>
              <a:t>Ashrae</a:t>
            </a:r>
            <a:r>
              <a:rPr lang="en-US" sz="1800" dirty="0" smtClean="0"/>
              <a:t> Level II) starting September completed on or before 1/15/2024</a:t>
            </a:r>
          </a:p>
          <a:p>
            <a:pPr marL="800100" lvl="1" indent="-342900">
              <a:buFont typeface="+mj-lt"/>
              <a:buAutoNum type="arabicPeriod"/>
            </a:pPr>
            <a:r>
              <a:rPr lang="en-US" sz="1800" dirty="0" smtClean="0"/>
              <a:t>Implementation = audited buildings and facilities will be assessed based on several criteria (next slides) and from this pool buildings will selected for implementation phase and awarded up to $500,000 for projects identified in the audits and selected in partnership between municipalities and BGS</a:t>
            </a:r>
          </a:p>
          <a:p>
            <a:pPr marL="1200150" lvl="2" indent="-285750">
              <a:buFont typeface="+mj-lt"/>
              <a:buAutoNum type="romanUcPeriod"/>
            </a:pPr>
            <a:r>
              <a:rPr lang="en-US" sz="1800" dirty="0" smtClean="0"/>
              <a:t>Complete by 2026</a:t>
            </a:r>
          </a:p>
          <a:p>
            <a:pPr marL="0" indent="0">
              <a:buNone/>
            </a:pPr>
            <a:endParaRPr lang="en-US" sz="1800" dirty="0" smtClean="0"/>
          </a:p>
          <a:p>
            <a:pPr marL="0" indent="0">
              <a:buNone/>
            </a:pPr>
            <a:r>
              <a:rPr lang="en-US" sz="1800" dirty="0" smtClean="0"/>
              <a:t>Application:</a:t>
            </a:r>
          </a:p>
          <a:p>
            <a:pPr lvl="1"/>
            <a:r>
              <a:rPr lang="en-US" sz="1800" dirty="0" smtClean="0"/>
              <a:t>Municipality shall submit an application to BGS to receive an assessment of its building and facilities (subsection e); </a:t>
            </a:r>
            <a:r>
              <a:rPr lang="en-US" sz="1800" b="1" dirty="0" smtClean="0"/>
              <a:t>municipalities may use the assistance of RPCs to develop plans as part of the application process</a:t>
            </a:r>
          </a:p>
        </p:txBody>
      </p:sp>
      <p:sp>
        <p:nvSpPr>
          <p:cNvPr id="4" name="Frame 3"/>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65738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Assessment</a:t>
            </a:r>
            <a:endParaRPr lang="en-US" sz="3600" dirty="0"/>
          </a:p>
        </p:txBody>
      </p:sp>
      <p:sp>
        <p:nvSpPr>
          <p:cNvPr id="3" name="Content Placeholder 2"/>
          <p:cNvSpPr>
            <a:spLocks noGrp="1"/>
          </p:cNvSpPr>
          <p:nvPr>
            <p:ph idx="1"/>
          </p:nvPr>
        </p:nvSpPr>
        <p:spPr>
          <a:xfrm>
            <a:off x="457200" y="1600200"/>
            <a:ext cx="8229600" cy="4980482"/>
          </a:xfrm>
        </p:spPr>
        <p:txBody>
          <a:bodyPr>
            <a:normAutofit/>
          </a:bodyPr>
          <a:lstStyle/>
          <a:p>
            <a:r>
              <a:rPr lang="en-US" sz="2000" dirty="0" smtClean="0"/>
              <a:t>Assessment shall include:</a:t>
            </a:r>
          </a:p>
          <a:p>
            <a:pPr lvl="1"/>
            <a:r>
              <a:rPr lang="en-US" sz="2000" dirty="0" smtClean="0"/>
              <a:t>Recommendations for improvements that reduce the operating and maintenance costs, enhance comfort, and reduce energy intensity</a:t>
            </a:r>
          </a:p>
          <a:p>
            <a:pPr lvl="2"/>
            <a:r>
              <a:rPr lang="en-US" sz="2000" dirty="0" smtClean="0"/>
              <a:t>Improvement or replacement, or both, of heating, ventilation and air condition systems</a:t>
            </a:r>
          </a:p>
          <a:p>
            <a:pPr lvl="2"/>
            <a:r>
              <a:rPr lang="en-US" sz="2000" dirty="0" smtClean="0"/>
              <a:t>The use of a renewable energy source for heating systems, provided that use of a heating system that uses fossil fuels is not eligible</a:t>
            </a:r>
          </a:p>
          <a:p>
            <a:pPr lvl="2"/>
            <a:r>
              <a:rPr lang="en-US" sz="2000" dirty="0" smtClean="0"/>
              <a:t>Improvements to the buildings or facilities thermal envelope</a:t>
            </a:r>
          </a:p>
          <a:p>
            <a:pPr marL="114300" indent="0" algn="ctr">
              <a:buNone/>
            </a:pPr>
            <a:r>
              <a:rPr lang="en-US" dirty="0" smtClean="0"/>
              <a:t>++++</a:t>
            </a:r>
          </a:p>
          <a:p>
            <a:pPr marL="514350" lvl="1" indent="0">
              <a:buNone/>
            </a:pPr>
            <a:endParaRPr lang="en-US" dirty="0" smtClean="0"/>
          </a:p>
        </p:txBody>
      </p:sp>
      <p:sp>
        <p:nvSpPr>
          <p:cNvPr id="4" name="Frame 3"/>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31342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Autofit/>
          </a:bodyPr>
          <a:lstStyle/>
          <a:p>
            <a:r>
              <a:rPr lang="en-US" sz="3600" dirty="0" smtClean="0"/>
              <a:t>Covered Municipality and Requirements</a:t>
            </a:r>
            <a:endParaRPr lang="en-US" sz="3600" dirty="0"/>
          </a:p>
        </p:txBody>
      </p:sp>
      <p:sp>
        <p:nvSpPr>
          <p:cNvPr id="3" name="Content Placeholder 2"/>
          <p:cNvSpPr>
            <a:spLocks noGrp="1"/>
          </p:cNvSpPr>
          <p:nvPr>
            <p:ph idx="1"/>
          </p:nvPr>
        </p:nvSpPr>
        <p:spPr>
          <a:xfrm>
            <a:off x="457200" y="1790700"/>
            <a:ext cx="8229600" cy="4525963"/>
          </a:xfrm>
        </p:spPr>
        <p:txBody>
          <a:bodyPr>
            <a:normAutofit/>
          </a:bodyPr>
          <a:lstStyle/>
          <a:p>
            <a:r>
              <a:rPr lang="en-US" sz="2200" dirty="0" smtClean="0"/>
              <a:t>Covered Municipality: city, town, fire district, or incorporated village, and all other governmental incorporated units.</a:t>
            </a:r>
          </a:p>
          <a:p>
            <a:pPr marL="0" indent="0">
              <a:buNone/>
            </a:pPr>
            <a:endParaRPr lang="en-US" sz="2200" dirty="0" smtClean="0"/>
          </a:p>
          <a:p>
            <a:r>
              <a:rPr lang="en-US" sz="2200" dirty="0" smtClean="0"/>
              <a:t>Requirements (set by BGS)</a:t>
            </a:r>
          </a:p>
          <a:p>
            <a:pPr lvl="1"/>
            <a:r>
              <a:rPr lang="en-US" sz="2200" dirty="0" smtClean="0"/>
              <a:t>High-speed Internet (or plan in place by 2024)</a:t>
            </a:r>
          </a:p>
          <a:p>
            <a:pPr lvl="1"/>
            <a:r>
              <a:rPr lang="en-US" sz="2200" dirty="0" smtClean="0"/>
              <a:t>Compliant with American Disabilities Act when project is completed</a:t>
            </a:r>
          </a:p>
          <a:p>
            <a:pPr lvl="1"/>
            <a:r>
              <a:rPr lang="en-US" sz="2200" dirty="0" smtClean="0"/>
              <a:t>Written commitment </a:t>
            </a:r>
            <a:r>
              <a:rPr lang="en-US" sz="2200" dirty="0"/>
              <a:t>by the municipality to conduct community workshops and a </a:t>
            </a:r>
            <a:r>
              <a:rPr lang="en-US" sz="2200" dirty="0" smtClean="0"/>
              <a:t>self-assessment</a:t>
            </a:r>
          </a:p>
          <a:p>
            <a:pPr lvl="1"/>
            <a:r>
              <a:rPr lang="en-US" sz="2200" dirty="0" smtClean="0"/>
              <a:t>Audit (theirs OR equivalent in past 2-3 years)</a:t>
            </a:r>
            <a:endParaRPr lang="en-US" sz="2200" dirty="0"/>
          </a:p>
          <a:p>
            <a:pPr lvl="1"/>
            <a:endParaRPr lang="en-US" dirty="0" smtClean="0"/>
          </a:p>
          <a:p>
            <a:pPr lvl="1"/>
            <a:endParaRPr lang="en-US" dirty="0"/>
          </a:p>
        </p:txBody>
      </p:sp>
      <p:sp>
        <p:nvSpPr>
          <p:cNvPr id="4" name="Frame 3"/>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29343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Grant Program</a:t>
            </a:r>
            <a:endParaRPr lang="en-US" sz="3600" dirty="0"/>
          </a:p>
        </p:txBody>
      </p:sp>
      <p:sp>
        <p:nvSpPr>
          <p:cNvPr id="3" name="Content Placeholder 2"/>
          <p:cNvSpPr>
            <a:spLocks noGrp="1"/>
          </p:cNvSpPr>
          <p:nvPr>
            <p:ph idx="1"/>
          </p:nvPr>
        </p:nvSpPr>
        <p:spPr/>
        <p:txBody>
          <a:bodyPr>
            <a:normAutofit/>
          </a:bodyPr>
          <a:lstStyle/>
          <a:p>
            <a:r>
              <a:rPr lang="en-US" sz="2000" dirty="0" smtClean="0"/>
              <a:t>RPC role being developed; likely to include municipal outreach, technical and application support, support to municipalities for community engagement, etc.</a:t>
            </a:r>
          </a:p>
          <a:p>
            <a:r>
              <a:rPr lang="en-US" sz="2000" dirty="0" smtClean="0"/>
              <a:t>Prioritization (distributing grants statewide) expected to consider need:</a:t>
            </a:r>
          </a:p>
          <a:p>
            <a:pPr lvl="1"/>
            <a:r>
              <a:rPr lang="en-US" sz="1600" dirty="0" smtClean="0"/>
              <a:t>Municipality with the highest energy burden, community needs, and lowest resources as defined by Efficiency VT 2019 Energy Burden Report</a:t>
            </a:r>
          </a:p>
          <a:p>
            <a:pPr lvl="1"/>
            <a:r>
              <a:rPr lang="en-US" sz="1600" dirty="0" smtClean="0"/>
              <a:t>Municipality that may not have administrative support to apply for grants</a:t>
            </a:r>
          </a:p>
          <a:p>
            <a:pPr lvl="1"/>
            <a:r>
              <a:rPr lang="en-US" sz="1600" dirty="0" smtClean="0"/>
              <a:t>Geographic location</a:t>
            </a:r>
          </a:p>
          <a:p>
            <a:pPr lvl="1"/>
            <a:r>
              <a:rPr lang="en-US" sz="1600" dirty="0" smtClean="0"/>
              <a:t>Community size</a:t>
            </a:r>
          </a:p>
          <a:p>
            <a:pPr lvl="1"/>
            <a:r>
              <a:rPr lang="en-US" sz="1600" dirty="0" smtClean="0"/>
              <a:t>Whether another division of that municipality has already received a grant</a:t>
            </a:r>
          </a:p>
          <a:p>
            <a:r>
              <a:rPr lang="en-US" sz="2000" dirty="0" smtClean="0"/>
              <a:t>In Progress!</a:t>
            </a:r>
          </a:p>
        </p:txBody>
      </p:sp>
      <p:sp>
        <p:nvSpPr>
          <p:cNvPr id="4" name="Frame 3"/>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256024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Funding Source</a:t>
            </a:r>
            <a:endParaRPr lang="en-US" sz="3600" dirty="0"/>
          </a:p>
        </p:txBody>
      </p:sp>
      <p:sp>
        <p:nvSpPr>
          <p:cNvPr id="3" name="Content Placeholder 2"/>
          <p:cNvSpPr>
            <a:spLocks noGrp="1"/>
          </p:cNvSpPr>
          <p:nvPr>
            <p:ph idx="1"/>
          </p:nvPr>
        </p:nvSpPr>
        <p:spPr>
          <a:xfrm>
            <a:off x="457200" y="1635126"/>
            <a:ext cx="8229600" cy="4517036"/>
          </a:xfrm>
        </p:spPr>
        <p:txBody>
          <a:bodyPr>
            <a:noAutofit/>
          </a:bodyPr>
          <a:lstStyle/>
          <a:p>
            <a:r>
              <a:rPr lang="en-US" sz="1800" dirty="0" smtClean="0"/>
              <a:t>$45M appropriated from the American Rescue Plan Act (ARPA) from the State and Local Fiscal Recovery Fund</a:t>
            </a:r>
          </a:p>
          <a:p>
            <a:pPr lvl="1"/>
            <a:r>
              <a:rPr lang="en-US" sz="1800" dirty="0" smtClean="0"/>
              <a:t>$2.4M to Department of Buildings and General Services for Regional Planning Commissions to assist with grant and assessment applications and provide programming and technical assistance to covered municipalities.</a:t>
            </a:r>
          </a:p>
          <a:p>
            <a:pPr lvl="2"/>
            <a:r>
              <a:rPr lang="en-US" sz="1800" dirty="0" smtClean="0"/>
              <a:t>55% of which will be distributed equally among RPCS, 45% of which will be distributed by number of member municipalities</a:t>
            </a:r>
          </a:p>
          <a:p>
            <a:pPr lvl="1"/>
            <a:r>
              <a:rPr lang="en-US" sz="1800" dirty="0" smtClean="0"/>
              <a:t>$42.6M to Department of Building and General Services:</a:t>
            </a:r>
          </a:p>
          <a:p>
            <a:pPr lvl="2"/>
            <a:r>
              <a:rPr lang="en-US" sz="1800" dirty="0" smtClean="0"/>
              <a:t>$5M for hiring a contractor to conduct assessments</a:t>
            </a:r>
          </a:p>
          <a:p>
            <a:pPr lvl="2"/>
            <a:r>
              <a:rPr lang="en-US" sz="1800" dirty="0" smtClean="0"/>
              <a:t>$1M for costs to administer Grant Program (hire 2 full-time, 3 year positions BGS)</a:t>
            </a:r>
          </a:p>
          <a:p>
            <a:pPr lvl="2"/>
            <a:r>
              <a:rPr lang="en-US" sz="1800" dirty="0" smtClean="0"/>
              <a:t>$36.6M for grants to municipalities for weatherization, thermal efficiency, and to supplement or replace less efficient heating systems</a:t>
            </a:r>
          </a:p>
        </p:txBody>
      </p:sp>
      <p:sp>
        <p:nvSpPr>
          <p:cNvPr id="4" name="Frame 3"/>
          <p:cNvSpPr/>
          <p:nvPr/>
        </p:nvSpPr>
        <p:spPr>
          <a:xfrm>
            <a:off x="57150" y="57150"/>
            <a:ext cx="8997950" cy="6718300"/>
          </a:xfrm>
          <a:prstGeom prst="frame">
            <a:avLst>
              <a:gd name="adj1" fmla="val 3827"/>
            </a:avLst>
          </a:prstGeom>
          <a:gradFill>
            <a:gsLst>
              <a:gs pos="0">
                <a:srgbClr val="6B7450"/>
              </a:gs>
              <a:gs pos="100000">
                <a:srgbClr val="768C62"/>
              </a:gs>
            </a:gsLst>
          </a:gradFill>
          <a:ln w="3175" cmpd="db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06415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3018</TotalTime>
  <Words>1772</Words>
  <Application>Microsoft Office PowerPoint</Application>
  <PresentationFormat>On-screen Show (4:3)</PresentationFormat>
  <Paragraphs>151</Paragraphs>
  <Slides>13</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Office Theme</vt:lpstr>
      <vt:lpstr>Act 41/H.518 Municipal Energy Resilience Program</vt:lpstr>
      <vt:lpstr>Context</vt:lpstr>
      <vt:lpstr>Act 41/H.518 Municipal Energy Resilience</vt:lpstr>
      <vt:lpstr>Additional Bill Components</vt:lpstr>
      <vt:lpstr>Grant Program</vt:lpstr>
      <vt:lpstr>Assessment</vt:lpstr>
      <vt:lpstr>Covered Municipality and Requirements</vt:lpstr>
      <vt:lpstr>Grant Program</vt:lpstr>
      <vt:lpstr>Funding Source</vt:lpstr>
      <vt:lpstr>Stay Tuned for grant &amp; application workflow  but in the meantime:</vt:lpstr>
      <vt:lpstr>What Municipalities Can Do:</vt:lpstr>
      <vt:lpstr>What Municipalities Can Do:</vt:lpstr>
      <vt:lpstr>FAQ</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SLash</dc:creator>
  <cp:lastModifiedBy>Bonnie Waninger</cp:lastModifiedBy>
  <cp:revision>47</cp:revision>
  <cp:lastPrinted>2022-06-08T22:52:53Z</cp:lastPrinted>
  <dcterms:created xsi:type="dcterms:W3CDTF">2022-05-10T12:33:28Z</dcterms:created>
  <dcterms:modified xsi:type="dcterms:W3CDTF">2022-06-08T22:52:55Z</dcterms:modified>
</cp:coreProperties>
</file>