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439" r:id="rId4"/>
    <p:sldId id="442" r:id="rId5"/>
    <p:sldId id="441" r:id="rId6"/>
    <p:sldId id="440" r:id="rId7"/>
    <p:sldId id="362" r:id="rId8"/>
    <p:sldId id="436" r:id="rId9"/>
    <p:sldId id="437" r:id="rId10"/>
    <p:sldId id="438" r:id="rId11"/>
    <p:sldId id="443" r:id="rId12"/>
    <p:sldId id="446" r:id="rId13"/>
    <p:sldId id="447" r:id="rId14"/>
    <p:sldId id="444" r:id="rId15"/>
    <p:sldId id="4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81" d="100"/>
          <a:sy n="81" d="100"/>
        </p:scale>
        <p:origin x="55" y="1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614A04-6D2D-403F-B13C-902950A3BB6B}"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313591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614A04-6D2D-403F-B13C-902950A3BB6B}"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126046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614A04-6D2D-403F-B13C-902950A3BB6B}"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246756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614A04-6D2D-403F-B13C-902950A3BB6B}"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757DD-9071-429F-839D-818DF773ED5B}"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Calisto MT" panose="02040603050505030304"/>
                <a:ea typeface="+mn-ea"/>
                <a:cs typeface="+mn-cs"/>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Calisto MT" panose="02040603050505030304"/>
                <a:ea typeface="+mn-ea"/>
                <a:cs typeface="+mn-cs"/>
              </a:rPr>
              <a:t>”</a:t>
            </a:r>
          </a:p>
        </p:txBody>
      </p:sp>
    </p:spTree>
    <p:extLst>
      <p:ext uri="{BB962C8B-B14F-4D97-AF65-F5344CB8AC3E}">
        <p14:creationId xmlns:p14="http://schemas.microsoft.com/office/powerpoint/2010/main" val="1166755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614A04-6D2D-403F-B13C-902950A3BB6B}"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193017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D614A04-6D2D-403F-B13C-902950A3BB6B}"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134400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D614A04-6D2D-403F-B13C-902950A3BB6B}"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280559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14A04-6D2D-403F-B13C-902950A3BB6B}"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64179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14A04-6D2D-403F-B13C-902950A3BB6B}"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160351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14A04-6D2D-403F-B13C-902950A3BB6B}"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336644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14A04-6D2D-403F-B13C-902950A3BB6B}"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47366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614A04-6D2D-403F-B13C-902950A3BB6B}"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179855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614A04-6D2D-403F-B13C-902950A3BB6B}"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11253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614A04-6D2D-403F-B13C-902950A3BB6B}"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339516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14A04-6D2D-403F-B13C-902950A3BB6B}"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195623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614A04-6D2D-403F-B13C-902950A3BB6B}"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413159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614A04-6D2D-403F-B13C-902950A3BB6B}"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757DD-9071-429F-839D-818DF773ED5B}" type="slidenum">
              <a:rPr lang="en-US" smtClean="0"/>
              <a:t>‹#›</a:t>
            </a:fld>
            <a:endParaRPr lang="en-US"/>
          </a:p>
        </p:txBody>
      </p:sp>
    </p:spTree>
    <p:extLst>
      <p:ext uri="{BB962C8B-B14F-4D97-AF65-F5344CB8AC3E}">
        <p14:creationId xmlns:p14="http://schemas.microsoft.com/office/powerpoint/2010/main" val="357322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D614A04-6D2D-403F-B13C-902950A3BB6B}" type="datetimeFigureOut">
              <a:rPr lang="en-US" smtClean="0"/>
              <a:t>7/26/2023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33757DD-9071-429F-839D-818DF773ED5B}" type="slidenum">
              <a:rPr lang="en-US" smtClean="0"/>
              <a:t>‹#›</a:t>
            </a:fld>
            <a:endParaRPr lang="en-US"/>
          </a:p>
        </p:txBody>
      </p:sp>
    </p:spTree>
    <p:extLst>
      <p:ext uri="{BB962C8B-B14F-4D97-AF65-F5344CB8AC3E}">
        <p14:creationId xmlns:p14="http://schemas.microsoft.com/office/powerpoint/2010/main" val="36298091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Verdana" panose="020B0604030504040204" pitchFamily="34" charset="0"/>
                <a:ea typeface="Verdana" panose="020B0604030504040204" pitchFamily="34" charset="0"/>
              </a:rPr>
              <a:t>Winooski River Basin Water Quality Council Meeting</a:t>
            </a:r>
          </a:p>
        </p:txBody>
      </p:sp>
      <p:sp>
        <p:nvSpPr>
          <p:cNvPr id="3" name="Subtitle 2"/>
          <p:cNvSpPr>
            <a:spLocks noGrp="1"/>
          </p:cNvSpPr>
          <p:nvPr>
            <p:ph type="subTitle" idx="1"/>
          </p:nvPr>
        </p:nvSpPr>
        <p:spPr/>
        <p:txBody>
          <a:bodyPr/>
          <a:lstStyle/>
          <a:p>
            <a:r>
              <a:rPr lang="en-US" dirty="0">
                <a:latin typeface="Verdana" panose="020B0604030504040204" pitchFamily="34" charset="0"/>
                <a:ea typeface="Verdana" panose="020B0604030504040204" pitchFamily="34" charset="0"/>
              </a:rPr>
              <a:t>20 July 2023</a:t>
            </a:r>
          </a:p>
        </p:txBody>
      </p:sp>
    </p:spTree>
    <p:extLst>
      <p:ext uri="{BB962C8B-B14F-4D97-AF65-F5344CB8AC3E}">
        <p14:creationId xmlns:p14="http://schemas.microsoft.com/office/powerpoint/2010/main" val="381019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975" y="609600"/>
            <a:ext cx="5752582" cy="970450"/>
          </a:xfrm>
        </p:spPr>
        <p:txBody>
          <a:bodyPr>
            <a:normAutofit fontScale="90000"/>
          </a:bodyPr>
          <a:lstStyle/>
          <a:p>
            <a:r>
              <a:rPr lang="en-US" dirty="0">
                <a:latin typeface="Verdana" panose="020B0604030504040204" pitchFamily="34" charset="0"/>
                <a:ea typeface="Verdana" panose="020B0604030504040204" pitchFamily="34" charset="0"/>
              </a:rPr>
              <a:t>Project Review: John Fowler Road – Winooski Berm Removal</a:t>
            </a:r>
          </a:p>
        </p:txBody>
      </p:sp>
      <p:pic>
        <p:nvPicPr>
          <p:cNvPr id="6" name="Picture 5">
            <a:extLst>
              <a:ext uri="{FF2B5EF4-FFF2-40B4-BE49-F238E27FC236}">
                <a16:creationId xmlns:a16="http://schemas.microsoft.com/office/drawing/2014/main" id="{B4381E6F-C81D-4DCB-9B66-61E2FE158EC4}"/>
              </a:ext>
            </a:extLst>
          </p:cNvPr>
          <p:cNvPicPr>
            <a:picLocks noChangeAspect="1"/>
          </p:cNvPicPr>
          <p:nvPr/>
        </p:nvPicPr>
        <p:blipFill>
          <a:blip r:embed="rId2"/>
          <a:stretch>
            <a:fillRect/>
          </a:stretch>
        </p:blipFill>
        <p:spPr>
          <a:xfrm>
            <a:off x="0" y="0"/>
            <a:ext cx="5258059" cy="6858000"/>
          </a:xfrm>
          <a:prstGeom prst="rect">
            <a:avLst/>
          </a:prstGeom>
        </p:spPr>
      </p:pic>
      <p:pic>
        <p:nvPicPr>
          <p:cNvPr id="7" name="Picture 6">
            <a:extLst>
              <a:ext uri="{FF2B5EF4-FFF2-40B4-BE49-F238E27FC236}">
                <a16:creationId xmlns:a16="http://schemas.microsoft.com/office/drawing/2014/main" id="{51320464-4794-4FEC-B648-4A3A42A326D6}"/>
              </a:ext>
            </a:extLst>
          </p:cNvPr>
          <p:cNvPicPr>
            <a:picLocks noChangeAspect="1"/>
          </p:cNvPicPr>
          <p:nvPr/>
        </p:nvPicPr>
        <p:blipFill>
          <a:blip r:embed="rId3"/>
          <a:stretch>
            <a:fillRect/>
          </a:stretch>
        </p:blipFill>
        <p:spPr>
          <a:xfrm>
            <a:off x="0" y="2845134"/>
            <a:ext cx="12192000" cy="3403266"/>
          </a:xfrm>
          <a:prstGeom prst="rect">
            <a:avLst/>
          </a:prstGeom>
        </p:spPr>
      </p:pic>
    </p:spTree>
    <p:extLst>
      <p:ext uri="{BB962C8B-B14F-4D97-AF65-F5344CB8AC3E}">
        <p14:creationId xmlns:p14="http://schemas.microsoft.com/office/powerpoint/2010/main" val="39630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r="17880000">
              <a:srgbClr val="000000">
                <a:alpha val="46000"/>
              </a:srgbClr>
            </a:outerShdw>
          </a:effectLst>
        </p:spPr>
        <p:txBody>
          <a:bodyPr vert="horz" lIns="91440" tIns="45720" rIns="91440" bIns="45720" rtlCol="0" anchor="ctr">
            <a:normAutofit/>
          </a:bodyPr>
          <a:lstStyle/>
          <a:p>
            <a:r>
              <a:rPr lang="en-US" dirty="0">
                <a:latin typeface="Verdana" panose="020B0604030504040204" pitchFamily="34" charset="0"/>
                <a:ea typeface="Verdana" panose="020B0604030504040204" pitchFamily="34" charset="0"/>
              </a:rPr>
              <a:t>Agenda</a:t>
            </a:r>
          </a:p>
        </p:txBody>
      </p:sp>
      <p:sp>
        <p:nvSpPr>
          <p:cNvPr id="3" name="Content Placeholder 2"/>
          <p:cNvSpPr>
            <a:spLocks noGrp="1"/>
          </p:cNvSpPr>
          <p:nvPr>
            <p:ph idx="1"/>
          </p:nvPr>
        </p:nvSpPr>
        <p:spPr>
          <a:xfrm>
            <a:off x="913795" y="1732448"/>
            <a:ext cx="11141356" cy="5125552"/>
          </a:xfrm>
        </p:spPr>
        <p:txBody>
          <a:bodyPr>
            <a:normAutofit/>
          </a:bodyPr>
          <a:lstStyle/>
          <a:p>
            <a:pPr marL="914400" indent="-914400">
              <a:buNone/>
            </a:pPr>
            <a:r>
              <a:rPr lang="en-US" dirty="0">
                <a:effectLst/>
                <a:latin typeface="Verdana" panose="020B0604030504040204" pitchFamily="34" charset="0"/>
                <a:ea typeface="Verdana" panose="020B0604030504040204" pitchFamily="34" charset="0"/>
              </a:rPr>
              <a:t>1:00	Call to order &amp; Roll call </a:t>
            </a:r>
          </a:p>
          <a:p>
            <a:pPr marL="914400" indent="-914400">
              <a:buNone/>
            </a:pPr>
            <a:r>
              <a:rPr lang="en-US" dirty="0">
                <a:effectLst/>
                <a:latin typeface="Verdana" panose="020B0604030504040204" pitchFamily="34" charset="0"/>
                <a:ea typeface="Verdana" panose="020B0604030504040204" pitchFamily="34" charset="0"/>
              </a:rPr>
              <a:t>1:05	Updates to agenda</a:t>
            </a:r>
          </a:p>
          <a:p>
            <a:pPr marL="914400" indent="-914400">
              <a:buNone/>
            </a:pPr>
            <a:r>
              <a:rPr lang="en-US" dirty="0">
                <a:effectLst/>
                <a:latin typeface="Verdana" panose="020B0604030504040204" pitchFamily="34" charset="0"/>
                <a:ea typeface="Verdana" panose="020B0604030504040204" pitchFamily="34" charset="0"/>
              </a:rPr>
              <a:t>1:10	Public Comment</a:t>
            </a:r>
          </a:p>
          <a:p>
            <a:pPr marL="914400" indent="-914400">
              <a:buNone/>
            </a:pPr>
            <a:r>
              <a:rPr lang="en-US" dirty="0">
                <a:effectLst/>
                <a:latin typeface="Verdana" panose="020B0604030504040204" pitchFamily="34" charset="0"/>
                <a:ea typeface="Verdana" panose="020B0604030504040204" pitchFamily="34" charset="0"/>
              </a:rPr>
              <a:t>1:15	Review &amp; approve minutes from June 15, 2023 meeting (action)</a:t>
            </a:r>
          </a:p>
          <a:p>
            <a:pPr marL="914400" indent="-914400">
              <a:buNone/>
            </a:pPr>
            <a:r>
              <a:rPr lang="en-US" dirty="0">
                <a:effectLst/>
                <a:latin typeface="Verdana" panose="020B0604030504040204" pitchFamily="34" charset="0"/>
                <a:ea typeface="Verdana" panose="020B0604030504040204" pitchFamily="34" charset="0"/>
              </a:rPr>
              <a:t>1:25	Project Ranking &amp; Prioritization (action)</a:t>
            </a:r>
          </a:p>
          <a:p>
            <a:pPr marL="914400" indent="-914400">
              <a:buNone/>
            </a:pPr>
            <a:r>
              <a:rPr lang="en-US" b="1" dirty="0">
                <a:solidFill>
                  <a:schemeClr val="accent2">
                    <a:lumMod val="60000"/>
                    <a:lumOff val="40000"/>
                  </a:schemeClr>
                </a:solidFill>
                <a:effectLst/>
                <a:latin typeface="Verdana" panose="020B0604030504040204" pitchFamily="34" charset="0"/>
                <a:ea typeface="Verdana" panose="020B0604030504040204" pitchFamily="34" charset="0"/>
              </a:rPr>
              <a:t>2:25	Election of Officers (action)</a:t>
            </a:r>
          </a:p>
          <a:p>
            <a:pPr marL="914400" indent="-914400">
              <a:buNone/>
            </a:pPr>
            <a:r>
              <a:rPr lang="en-US" dirty="0">
                <a:effectLst/>
                <a:latin typeface="Verdana" panose="020B0604030504040204" pitchFamily="34" charset="0"/>
                <a:ea typeface="Verdana" panose="020B0604030504040204" pitchFamily="34" charset="0"/>
              </a:rPr>
              <a:t>2:45	Announcements</a:t>
            </a:r>
          </a:p>
          <a:p>
            <a:pPr marL="914400" indent="-914400">
              <a:buNone/>
            </a:pPr>
            <a:r>
              <a:rPr lang="en-US" dirty="0">
                <a:effectLst/>
                <a:latin typeface="Verdana" panose="020B0604030504040204" pitchFamily="34" charset="0"/>
                <a:ea typeface="Verdana" panose="020B0604030504040204" pitchFamily="34" charset="0"/>
              </a:rPr>
              <a:t>3:00	Adjourn</a:t>
            </a:r>
          </a:p>
        </p:txBody>
      </p:sp>
    </p:spTree>
    <p:extLst>
      <p:ext uri="{BB962C8B-B14F-4D97-AF65-F5344CB8AC3E}">
        <p14:creationId xmlns:p14="http://schemas.microsoft.com/office/powerpoint/2010/main" val="150738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970450"/>
          </a:xfrm>
        </p:spPr>
        <p:txBody>
          <a:bodyPr>
            <a:normAutofit/>
          </a:bodyPr>
          <a:lstStyle/>
          <a:p>
            <a:r>
              <a:rPr lang="en-US" dirty="0">
                <a:latin typeface="Verdana" panose="020B0604030504040204" pitchFamily="34" charset="0"/>
                <a:ea typeface="Verdana" panose="020B0604030504040204" pitchFamily="34" charset="0"/>
              </a:rPr>
              <a:t>Election of Officers</a:t>
            </a:r>
          </a:p>
        </p:txBody>
      </p:sp>
      <p:sp>
        <p:nvSpPr>
          <p:cNvPr id="3" name="Content Placeholder 2"/>
          <p:cNvSpPr>
            <a:spLocks noGrp="1"/>
          </p:cNvSpPr>
          <p:nvPr>
            <p:ph idx="1"/>
          </p:nvPr>
        </p:nvSpPr>
        <p:spPr>
          <a:xfrm>
            <a:off x="913795" y="1732449"/>
            <a:ext cx="10353762" cy="4909891"/>
          </a:xfrm>
          <a:effectLst>
            <a:outerShdw blurRad="25400" dir="17880000">
              <a:srgbClr val="000000">
                <a:alpha val="46000"/>
              </a:srgbClr>
            </a:outerShdw>
          </a:effectLst>
        </p:spPr>
        <p:txBody>
          <a:bodyPr vert="horz" lIns="91440" tIns="45720" rIns="91440" bIns="45720" rtlCol="0" anchor="t">
            <a:normAutofit lnSpcReduction="10000"/>
          </a:bodyPr>
          <a:lstStyle/>
          <a:p>
            <a:pPr marL="36900" indent="0">
              <a:spcAft>
                <a:spcPts val="0"/>
              </a:spcAft>
              <a:buNone/>
            </a:pPr>
            <a:r>
              <a:rPr lang="en-US" sz="2400" b="1" dirty="0">
                <a:solidFill>
                  <a:schemeClr val="accent2"/>
                </a:solidFill>
                <a:latin typeface="Verdana" panose="020B0604030504040204" pitchFamily="34" charset="0"/>
                <a:ea typeface="Verdana" panose="020B0604030504040204" pitchFamily="34" charset="0"/>
              </a:rPr>
              <a:t>ARTICLE V ORGANIZATION</a:t>
            </a:r>
          </a:p>
          <a:p>
            <a:pPr marL="36900" indent="0">
              <a:spcAft>
                <a:spcPts val="0"/>
              </a:spcAft>
              <a:buNone/>
            </a:pPr>
            <a:r>
              <a:rPr lang="en-US" sz="2200" b="1" dirty="0">
                <a:solidFill>
                  <a:schemeClr val="accent2"/>
                </a:solidFill>
                <a:latin typeface="Verdana" panose="020B0604030504040204" pitchFamily="34" charset="0"/>
                <a:ea typeface="Verdana" panose="020B0604030504040204" pitchFamily="34" charset="0"/>
              </a:rPr>
              <a:t>Section 501 Officers: </a:t>
            </a:r>
            <a:r>
              <a:rPr lang="en-US" sz="2200" dirty="0">
                <a:latin typeface="Verdana" panose="020B0604030504040204" pitchFamily="34" charset="0"/>
                <a:ea typeface="Verdana" panose="020B0604030504040204" pitchFamily="34" charset="0"/>
              </a:rPr>
              <a:t>The officers of the BWQC shall include a Chair and Vice Chair.</a:t>
            </a:r>
            <a:endParaRPr lang="en-US" sz="2400" dirty="0">
              <a:latin typeface="Verdana" panose="020B0604030504040204" pitchFamily="34" charset="0"/>
              <a:ea typeface="Verdana" panose="020B0604030504040204" pitchFamily="34" charset="0"/>
            </a:endParaRPr>
          </a:p>
          <a:p>
            <a:pPr marL="36900" indent="0">
              <a:spcAft>
                <a:spcPts val="0"/>
              </a:spcAft>
              <a:buNone/>
            </a:pPr>
            <a:endParaRPr lang="en-US" sz="2400" dirty="0">
              <a:latin typeface="Verdana" panose="020B0604030504040204" pitchFamily="34" charset="0"/>
              <a:ea typeface="Verdana" panose="020B0604030504040204" pitchFamily="34" charset="0"/>
            </a:endParaRPr>
          </a:p>
          <a:p>
            <a:pPr marL="36900" indent="0">
              <a:spcAft>
                <a:spcPts val="0"/>
              </a:spcAft>
              <a:buNone/>
            </a:pPr>
            <a:r>
              <a:rPr lang="en-US" sz="2400" b="1" dirty="0">
                <a:solidFill>
                  <a:schemeClr val="accent2"/>
                </a:solidFill>
                <a:latin typeface="Verdana" panose="020B0604030504040204" pitchFamily="34" charset="0"/>
                <a:ea typeface="Verdana" panose="020B0604030504040204" pitchFamily="34" charset="0"/>
              </a:rPr>
              <a:t>ARTICLE VI ELECTIONS</a:t>
            </a:r>
          </a:p>
          <a:p>
            <a:pPr marL="36900" indent="0">
              <a:spcAft>
                <a:spcPts val="0"/>
              </a:spcAft>
              <a:buNone/>
            </a:pPr>
            <a:r>
              <a:rPr lang="en-US" sz="2200" b="1" dirty="0">
                <a:solidFill>
                  <a:schemeClr val="accent2"/>
                </a:solidFill>
                <a:latin typeface="Verdana" panose="020B0604030504040204" pitchFamily="34" charset="0"/>
                <a:ea typeface="Verdana" panose="020B0604030504040204" pitchFamily="34" charset="0"/>
              </a:rPr>
              <a:t>Section 601 Nominations: </a:t>
            </a:r>
            <a:r>
              <a:rPr lang="en-US" sz="2200" dirty="0">
                <a:latin typeface="Verdana" panose="020B0604030504040204" pitchFamily="34" charset="0"/>
                <a:ea typeface="Verdana" panose="020B0604030504040204" pitchFamily="34" charset="0"/>
              </a:rPr>
              <a:t>Nominations will be taken from the floor at the Annual Meeting.</a:t>
            </a:r>
          </a:p>
          <a:p>
            <a:pPr marL="36900" indent="0">
              <a:spcAft>
                <a:spcPts val="0"/>
              </a:spcAft>
              <a:buNone/>
            </a:pPr>
            <a:r>
              <a:rPr lang="en-US" sz="2200" b="1" dirty="0">
                <a:solidFill>
                  <a:schemeClr val="accent2"/>
                </a:solidFill>
                <a:latin typeface="Verdana" panose="020B0604030504040204" pitchFamily="34" charset="0"/>
                <a:ea typeface="Verdana" panose="020B0604030504040204" pitchFamily="34" charset="0"/>
              </a:rPr>
              <a:t>Section 602 Election of Officers: </a:t>
            </a:r>
            <a:r>
              <a:rPr lang="en-US" sz="2200" dirty="0">
                <a:latin typeface="Verdana" panose="020B0604030504040204" pitchFamily="34" charset="0"/>
                <a:ea typeface="Verdana" panose="020B0604030504040204" pitchFamily="34" charset="0"/>
              </a:rPr>
              <a:t>Officers shall be elected by a majority vote of the BWQC at its Annual Meeting.</a:t>
            </a:r>
          </a:p>
          <a:p>
            <a:pPr marL="36900" indent="0">
              <a:spcAft>
                <a:spcPts val="0"/>
              </a:spcAft>
              <a:buNone/>
            </a:pPr>
            <a:r>
              <a:rPr lang="en-US" sz="2200" b="1" dirty="0">
                <a:solidFill>
                  <a:schemeClr val="accent2"/>
                </a:solidFill>
                <a:latin typeface="Verdana" panose="020B0604030504040204" pitchFamily="34" charset="0"/>
                <a:ea typeface="Verdana" panose="020B0604030504040204" pitchFamily="34" charset="0"/>
              </a:rPr>
              <a:t>Section 603 Terms of Office: </a:t>
            </a:r>
            <a:r>
              <a:rPr lang="en-US" sz="2200" dirty="0">
                <a:latin typeface="Verdana" panose="020B0604030504040204" pitchFamily="34" charset="0"/>
                <a:ea typeface="Verdana" panose="020B0604030504040204" pitchFamily="34" charset="0"/>
              </a:rPr>
              <a:t>The terms of office for the Chair and the Vice Chair shall be 1 year beginning at the Annual Meeting. Officers shall hold office until their successors have been elected and installed. BWQC members may serve as officers for a maximum of three consecutive terms.</a:t>
            </a:r>
          </a:p>
        </p:txBody>
      </p:sp>
    </p:spTree>
    <p:extLst>
      <p:ext uri="{BB962C8B-B14F-4D97-AF65-F5344CB8AC3E}">
        <p14:creationId xmlns:p14="http://schemas.microsoft.com/office/powerpoint/2010/main" val="87261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970450"/>
          </a:xfrm>
        </p:spPr>
        <p:txBody>
          <a:bodyPr>
            <a:normAutofit/>
          </a:bodyPr>
          <a:lstStyle/>
          <a:p>
            <a:r>
              <a:rPr lang="en-US" dirty="0">
                <a:latin typeface="Verdana" panose="020B0604030504040204" pitchFamily="34" charset="0"/>
                <a:ea typeface="Verdana" panose="020B0604030504040204" pitchFamily="34" charset="0"/>
              </a:rPr>
              <a:t>Election of Officers</a:t>
            </a:r>
          </a:p>
        </p:txBody>
      </p:sp>
      <p:sp>
        <p:nvSpPr>
          <p:cNvPr id="3" name="Content Placeholder 2"/>
          <p:cNvSpPr>
            <a:spLocks noGrp="1"/>
          </p:cNvSpPr>
          <p:nvPr>
            <p:ph idx="1"/>
          </p:nvPr>
        </p:nvSpPr>
        <p:spPr>
          <a:xfrm>
            <a:off x="913795" y="1732449"/>
            <a:ext cx="10353762" cy="4909891"/>
          </a:xfrm>
          <a:effectLst>
            <a:outerShdw blurRad="25400" dir="17880000">
              <a:srgbClr val="000000">
                <a:alpha val="46000"/>
              </a:srgbClr>
            </a:outerShdw>
          </a:effectLst>
        </p:spPr>
        <p:txBody>
          <a:bodyPr vert="horz" lIns="91440" tIns="45720" rIns="91440" bIns="45720" rtlCol="0" anchor="t">
            <a:normAutofit/>
          </a:bodyPr>
          <a:lstStyle/>
          <a:p>
            <a:pPr marL="36900" indent="0">
              <a:spcAft>
                <a:spcPts val="0"/>
              </a:spcAft>
              <a:buNone/>
            </a:pPr>
            <a:r>
              <a:rPr lang="en-US" sz="2400" b="1" dirty="0">
                <a:solidFill>
                  <a:schemeClr val="accent2"/>
                </a:solidFill>
                <a:latin typeface="Verdana" panose="020B0604030504040204" pitchFamily="34" charset="0"/>
                <a:ea typeface="Verdana" panose="020B0604030504040204" pitchFamily="34" charset="0"/>
              </a:rPr>
              <a:t>ARTICLE VII DUTIES</a:t>
            </a:r>
          </a:p>
          <a:p>
            <a:pPr marL="36900" indent="0">
              <a:spcAft>
                <a:spcPts val="0"/>
              </a:spcAft>
              <a:buNone/>
            </a:pPr>
            <a:r>
              <a:rPr lang="en-US" sz="2200" b="1" dirty="0">
                <a:solidFill>
                  <a:schemeClr val="accent2"/>
                </a:solidFill>
                <a:latin typeface="Verdana" panose="020B0604030504040204" pitchFamily="34" charset="0"/>
                <a:ea typeface="Verdana" panose="020B0604030504040204" pitchFamily="34" charset="0"/>
              </a:rPr>
              <a:t>Section 702 Chair: </a:t>
            </a:r>
            <a:r>
              <a:rPr lang="en-US" sz="2200" dirty="0">
                <a:solidFill>
                  <a:schemeClr val="tx1"/>
                </a:solidFill>
                <a:latin typeface="Verdana" panose="020B0604030504040204" pitchFamily="34" charset="0"/>
                <a:ea typeface="Verdana" panose="020B0604030504040204" pitchFamily="34" charset="0"/>
              </a:rPr>
              <a:t>The Chair of the BWQC shall guide the planning and facilitation of BWQC meetings in coordination with the CWSP. The Chair may perform other duties customary to the office. Unless the Chair chooses to abstain or recuse themselves, they shall cast a vote on all issues voted on by the BWQC. Whenever possible, the Chair will pursue decision making by consensus.</a:t>
            </a:r>
          </a:p>
          <a:p>
            <a:pPr marL="36900" indent="0">
              <a:spcAft>
                <a:spcPts val="0"/>
              </a:spcAft>
              <a:buNone/>
            </a:pPr>
            <a:r>
              <a:rPr lang="en-US" sz="2200" b="1" dirty="0">
                <a:solidFill>
                  <a:schemeClr val="accent2"/>
                </a:solidFill>
                <a:latin typeface="Verdana" panose="020B0604030504040204" pitchFamily="34" charset="0"/>
                <a:ea typeface="Verdana" panose="020B0604030504040204" pitchFamily="34" charset="0"/>
              </a:rPr>
              <a:t>Section 703 Vice Chair: </a:t>
            </a:r>
            <a:r>
              <a:rPr lang="en-US" sz="2200" dirty="0">
                <a:solidFill>
                  <a:schemeClr val="tx1"/>
                </a:solidFill>
                <a:latin typeface="Verdana" panose="020B0604030504040204" pitchFamily="34" charset="0"/>
                <a:ea typeface="Verdana" panose="020B0604030504040204" pitchFamily="34" charset="0"/>
              </a:rPr>
              <a:t>The Vice Chair shall act as Chair in the absence of the Chair.</a:t>
            </a:r>
          </a:p>
          <a:p>
            <a:pPr marL="36900" indent="0">
              <a:spcAft>
                <a:spcPts val="0"/>
              </a:spcAft>
              <a:buNone/>
            </a:pPr>
            <a:endParaRPr lang="en-US" sz="2200" dirty="0">
              <a:solidFill>
                <a:schemeClr val="tx1"/>
              </a:solidFill>
              <a:latin typeface="Verdana" panose="020B0604030504040204" pitchFamily="34" charset="0"/>
              <a:ea typeface="Verdana" panose="020B0604030504040204" pitchFamily="34" charset="0"/>
            </a:endParaRPr>
          </a:p>
          <a:p>
            <a:pPr marL="36900" indent="0">
              <a:spcAft>
                <a:spcPts val="0"/>
              </a:spcAft>
              <a:buNone/>
            </a:pPr>
            <a:r>
              <a:rPr lang="en-US" sz="2400" b="1" dirty="0">
                <a:solidFill>
                  <a:schemeClr val="accent2"/>
                </a:solidFill>
                <a:latin typeface="Verdana" panose="020B0604030504040204" pitchFamily="34" charset="0"/>
                <a:ea typeface="Verdana" panose="020B0604030504040204" pitchFamily="34" charset="0"/>
              </a:rPr>
              <a:t>ARTICLE VIII MEETINGS</a:t>
            </a:r>
          </a:p>
          <a:p>
            <a:pPr marL="36900" indent="0">
              <a:spcAft>
                <a:spcPts val="0"/>
              </a:spcAft>
              <a:buNone/>
            </a:pPr>
            <a:r>
              <a:rPr lang="en-US" sz="2200" b="1" dirty="0">
                <a:solidFill>
                  <a:schemeClr val="accent2"/>
                </a:solidFill>
                <a:latin typeface="Verdana" panose="020B0604030504040204" pitchFamily="34" charset="0"/>
                <a:ea typeface="Verdana" panose="020B0604030504040204" pitchFamily="34" charset="0"/>
              </a:rPr>
              <a:t>Section 803 Annual Meeting: </a:t>
            </a:r>
            <a:r>
              <a:rPr lang="en-US" sz="2200" dirty="0">
                <a:solidFill>
                  <a:schemeClr val="tx1"/>
                </a:solidFill>
                <a:latin typeface="Verdana" panose="020B0604030504040204" pitchFamily="34" charset="0"/>
                <a:ea typeface="Verdana" panose="020B0604030504040204" pitchFamily="34" charset="0"/>
              </a:rPr>
              <a:t>The Annual Meeting shall be the first regularly scheduled meeting of the CWSP’s fiscal year.</a:t>
            </a:r>
          </a:p>
        </p:txBody>
      </p:sp>
    </p:spTree>
    <p:extLst>
      <p:ext uri="{BB962C8B-B14F-4D97-AF65-F5344CB8AC3E}">
        <p14:creationId xmlns:p14="http://schemas.microsoft.com/office/powerpoint/2010/main" val="194645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r="17880000">
              <a:srgbClr val="000000">
                <a:alpha val="46000"/>
              </a:srgbClr>
            </a:outerShdw>
          </a:effectLst>
        </p:spPr>
        <p:txBody>
          <a:bodyPr vert="horz" lIns="91440" tIns="45720" rIns="91440" bIns="45720" rtlCol="0" anchor="ctr">
            <a:normAutofit/>
          </a:bodyPr>
          <a:lstStyle/>
          <a:p>
            <a:r>
              <a:rPr lang="en-US" dirty="0">
                <a:latin typeface="Verdana" panose="020B0604030504040204" pitchFamily="34" charset="0"/>
                <a:ea typeface="Verdana" panose="020B0604030504040204" pitchFamily="34" charset="0"/>
              </a:rPr>
              <a:t>Agenda</a:t>
            </a:r>
          </a:p>
        </p:txBody>
      </p:sp>
      <p:sp>
        <p:nvSpPr>
          <p:cNvPr id="3" name="Content Placeholder 2"/>
          <p:cNvSpPr>
            <a:spLocks noGrp="1"/>
          </p:cNvSpPr>
          <p:nvPr>
            <p:ph idx="1"/>
          </p:nvPr>
        </p:nvSpPr>
        <p:spPr>
          <a:xfrm>
            <a:off x="913795" y="1732448"/>
            <a:ext cx="11141356" cy="5125552"/>
          </a:xfrm>
        </p:spPr>
        <p:txBody>
          <a:bodyPr>
            <a:normAutofit/>
          </a:bodyPr>
          <a:lstStyle/>
          <a:p>
            <a:pPr marL="914400" indent="-914400">
              <a:buNone/>
            </a:pPr>
            <a:r>
              <a:rPr lang="en-US" dirty="0">
                <a:effectLst/>
                <a:latin typeface="Verdana" panose="020B0604030504040204" pitchFamily="34" charset="0"/>
                <a:ea typeface="Verdana" panose="020B0604030504040204" pitchFamily="34" charset="0"/>
              </a:rPr>
              <a:t>1:00	Call to order &amp; Roll call </a:t>
            </a:r>
          </a:p>
          <a:p>
            <a:pPr marL="914400" indent="-914400">
              <a:buNone/>
            </a:pPr>
            <a:r>
              <a:rPr lang="en-US" dirty="0">
                <a:effectLst/>
                <a:latin typeface="Verdana" panose="020B0604030504040204" pitchFamily="34" charset="0"/>
                <a:ea typeface="Verdana" panose="020B0604030504040204" pitchFamily="34" charset="0"/>
              </a:rPr>
              <a:t>1:05	Updates to agenda</a:t>
            </a:r>
          </a:p>
          <a:p>
            <a:pPr marL="914400" indent="-914400">
              <a:buNone/>
            </a:pPr>
            <a:r>
              <a:rPr lang="en-US" dirty="0">
                <a:effectLst/>
                <a:latin typeface="Verdana" panose="020B0604030504040204" pitchFamily="34" charset="0"/>
                <a:ea typeface="Verdana" panose="020B0604030504040204" pitchFamily="34" charset="0"/>
              </a:rPr>
              <a:t>1:10	Public Comment</a:t>
            </a:r>
          </a:p>
          <a:p>
            <a:pPr marL="914400" indent="-914400">
              <a:buNone/>
            </a:pPr>
            <a:r>
              <a:rPr lang="en-US" dirty="0">
                <a:effectLst/>
                <a:latin typeface="Verdana" panose="020B0604030504040204" pitchFamily="34" charset="0"/>
                <a:ea typeface="Verdana" panose="020B0604030504040204" pitchFamily="34" charset="0"/>
              </a:rPr>
              <a:t>1:15	Review &amp; approve minutes from June 15, 2023 meeting (action)</a:t>
            </a:r>
          </a:p>
          <a:p>
            <a:pPr marL="914400" indent="-914400">
              <a:buNone/>
            </a:pPr>
            <a:r>
              <a:rPr lang="en-US" dirty="0">
                <a:effectLst/>
                <a:latin typeface="Verdana" panose="020B0604030504040204" pitchFamily="34" charset="0"/>
                <a:ea typeface="Verdana" panose="020B0604030504040204" pitchFamily="34" charset="0"/>
              </a:rPr>
              <a:t>1:25	Project Ranking &amp; Prioritization (action)</a:t>
            </a:r>
          </a:p>
          <a:p>
            <a:pPr marL="914400" indent="-914400">
              <a:buNone/>
            </a:pPr>
            <a:r>
              <a:rPr lang="en-US" dirty="0">
                <a:effectLst/>
                <a:latin typeface="Verdana" panose="020B0604030504040204" pitchFamily="34" charset="0"/>
                <a:ea typeface="Verdana" panose="020B0604030504040204" pitchFamily="34" charset="0"/>
              </a:rPr>
              <a:t>2:25	Election of Officers (action)</a:t>
            </a:r>
          </a:p>
          <a:p>
            <a:pPr marL="914400" indent="-914400">
              <a:buNone/>
            </a:pPr>
            <a:r>
              <a:rPr lang="en-US" b="1" dirty="0">
                <a:solidFill>
                  <a:schemeClr val="accent2">
                    <a:lumMod val="60000"/>
                    <a:lumOff val="40000"/>
                  </a:schemeClr>
                </a:solidFill>
                <a:effectLst/>
                <a:latin typeface="Verdana" panose="020B0604030504040204" pitchFamily="34" charset="0"/>
                <a:ea typeface="Verdana" panose="020B0604030504040204" pitchFamily="34" charset="0"/>
              </a:rPr>
              <a:t>2:45	Announcements</a:t>
            </a:r>
          </a:p>
          <a:p>
            <a:pPr marL="914400" indent="-914400">
              <a:buNone/>
            </a:pPr>
            <a:r>
              <a:rPr lang="en-US" dirty="0">
                <a:effectLst/>
                <a:latin typeface="Verdana" panose="020B0604030504040204" pitchFamily="34" charset="0"/>
                <a:ea typeface="Verdana" panose="020B0604030504040204" pitchFamily="34" charset="0"/>
              </a:rPr>
              <a:t>3:00	Adjourn</a:t>
            </a:r>
          </a:p>
        </p:txBody>
      </p:sp>
    </p:spTree>
    <p:extLst>
      <p:ext uri="{BB962C8B-B14F-4D97-AF65-F5344CB8AC3E}">
        <p14:creationId xmlns:p14="http://schemas.microsoft.com/office/powerpoint/2010/main" val="186374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r="17880000">
              <a:srgbClr val="000000">
                <a:alpha val="46000"/>
              </a:srgbClr>
            </a:outerShdw>
          </a:effectLst>
        </p:spPr>
        <p:txBody>
          <a:bodyPr vert="horz" lIns="91440" tIns="45720" rIns="91440" bIns="45720" rtlCol="0" anchor="ctr">
            <a:normAutofit/>
          </a:bodyPr>
          <a:lstStyle/>
          <a:p>
            <a:r>
              <a:rPr lang="en-US" dirty="0">
                <a:latin typeface="Verdana" panose="020B0604030504040204" pitchFamily="34" charset="0"/>
                <a:ea typeface="Verdana" panose="020B0604030504040204" pitchFamily="34" charset="0"/>
              </a:rPr>
              <a:t>Agenda</a:t>
            </a:r>
          </a:p>
        </p:txBody>
      </p:sp>
      <p:sp>
        <p:nvSpPr>
          <p:cNvPr id="3" name="Content Placeholder 2"/>
          <p:cNvSpPr>
            <a:spLocks noGrp="1"/>
          </p:cNvSpPr>
          <p:nvPr>
            <p:ph idx="1"/>
          </p:nvPr>
        </p:nvSpPr>
        <p:spPr>
          <a:xfrm>
            <a:off x="913795" y="1732448"/>
            <a:ext cx="11141356" cy="5125552"/>
          </a:xfrm>
        </p:spPr>
        <p:txBody>
          <a:bodyPr>
            <a:normAutofit/>
          </a:bodyPr>
          <a:lstStyle/>
          <a:p>
            <a:pPr marL="914400" indent="-914400">
              <a:buNone/>
            </a:pPr>
            <a:r>
              <a:rPr lang="en-US" dirty="0">
                <a:effectLst/>
                <a:latin typeface="Verdana" panose="020B0604030504040204" pitchFamily="34" charset="0"/>
                <a:ea typeface="Verdana" panose="020B0604030504040204" pitchFamily="34" charset="0"/>
              </a:rPr>
              <a:t>1:00	Call to order &amp; Roll call </a:t>
            </a:r>
          </a:p>
          <a:p>
            <a:pPr marL="914400" indent="-914400">
              <a:buNone/>
            </a:pPr>
            <a:r>
              <a:rPr lang="en-US" dirty="0">
                <a:effectLst/>
                <a:latin typeface="Verdana" panose="020B0604030504040204" pitchFamily="34" charset="0"/>
                <a:ea typeface="Verdana" panose="020B0604030504040204" pitchFamily="34" charset="0"/>
              </a:rPr>
              <a:t>1:05	Updates to agenda</a:t>
            </a:r>
          </a:p>
          <a:p>
            <a:pPr marL="914400" indent="-914400">
              <a:buNone/>
            </a:pPr>
            <a:r>
              <a:rPr lang="en-US" dirty="0">
                <a:effectLst/>
                <a:latin typeface="Verdana" panose="020B0604030504040204" pitchFamily="34" charset="0"/>
                <a:ea typeface="Verdana" panose="020B0604030504040204" pitchFamily="34" charset="0"/>
              </a:rPr>
              <a:t>1:10	Public Comment</a:t>
            </a:r>
          </a:p>
          <a:p>
            <a:pPr marL="914400" indent="-914400">
              <a:buNone/>
            </a:pPr>
            <a:r>
              <a:rPr lang="en-US" dirty="0">
                <a:effectLst/>
                <a:latin typeface="Verdana" panose="020B0604030504040204" pitchFamily="34" charset="0"/>
                <a:ea typeface="Verdana" panose="020B0604030504040204" pitchFamily="34" charset="0"/>
              </a:rPr>
              <a:t>1:15	Review &amp; approve minutes from June 15, 2023 meeting (action)</a:t>
            </a:r>
          </a:p>
          <a:p>
            <a:pPr marL="914400" indent="-914400">
              <a:buNone/>
            </a:pPr>
            <a:r>
              <a:rPr lang="en-US" dirty="0">
                <a:effectLst/>
                <a:latin typeface="Verdana" panose="020B0604030504040204" pitchFamily="34" charset="0"/>
                <a:ea typeface="Verdana" panose="020B0604030504040204" pitchFamily="34" charset="0"/>
              </a:rPr>
              <a:t>1:25	Project Ranking &amp; Prioritization (action)</a:t>
            </a:r>
          </a:p>
          <a:p>
            <a:pPr marL="914400" indent="-914400">
              <a:buNone/>
            </a:pPr>
            <a:r>
              <a:rPr lang="en-US" dirty="0">
                <a:effectLst/>
                <a:latin typeface="Verdana" panose="020B0604030504040204" pitchFamily="34" charset="0"/>
                <a:ea typeface="Verdana" panose="020B0604030504040204" pitchFamily="34" charset="0"/>
              </a:rPr>
              <a:t>2:25	Election of Officers (action)</a:t>
            </a:r>
          </a:p>
          <a:p>
            <a:pPr marL="914400" indent="-914400">
              <a:buNone/>
            </a:pPr>
            <a:r>
              <a:rPr lang="en-US" dirty="0">
                <a:effectLst/>
                <a:latin typeface="Verdana" panose="020B0604030504040204" pitchFamily="34" charset="0"/>
                <a:ea typeface="Verdana" panose="020B0604030504040204" pitchFamily="34" charset="0"/>
              </a:rPr>
              <a:t>2:45	Announcements</a:t>
            </a:r>
          </a:p>
          <a:p>
            <a:pPr marL="914400" indent="-914400">
              <a:buNone/>
            </a:pPr>
            <a:r>
              <a:rPr lang="en-US" b="1" dirty="0">
                <a:solidFill>
                  <a:schemeClr val="accent2">
                    <a:lumMod val="60000"/>
                    <a:lumOff val="40000"/>
                  </a:schemeClr>
                </a:solidFill>
                <a:effectLst/>
                <a:latin typeface="Verdana" panose="020B0604030504040204" pitchFamily="34" charset="0"/>
                <a:ea typeface="Verdana" panose="020B0604030504040204" pitchFamily="34" charset="0"/>
              </a:rPr>
              <a:t>3:00	Adjourn</a:t>
            </a:r>
          </a:p>
        </p:txBody>
      </p:sp>
    </p:spTree>
    <p:extLst>
      <p:ext uri="{BB962C8B-B14F-4D97-AF65-F5344CB8AC3E}">
        <p14:creationId xmlns:p14="http://schemas.microsoft.com/office/powerpoint/2010/main" val="45391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r="17880000">
              <a:srgbClr val="000000">
                <a:alpha val="46000"/>
              </a:srgbClr>
            </a:outerShdw>
          </a:effectLst>
        </p:spPr>
        <p:txBody>
          <a:bodyPr vert="horz" lIns="91440" tIns="45720" rIns="91440" bIns="45720" rtlCol="0" anchor="ctr">
            <a:normAutofit/>
          </a:bodyPr>
          <a:lstStyle/>
          <a:p>
            <a:r>
              <a:rPr lang="en-US" dirty="0">
                <a:latin typeface="Verdana" panose="020B0604030504040204" pitchFamily="34" charset="0"/>
                <a:ea typeface="Verdana" panose="020B0604030504040204" pitchFamily="34" charset="0"/>
              </a:rPr>
              <a:t>Agenda</a:t>
            </a:r>
          </a:p>
        </p:txBody>
      </p:sp>
      <p:sp>
        <p:nvSpPr>
          <p:cNvPr id="3" name="Content Placeholder 2"/>
          <p:cNvSpPr>
            <a:spLocks noGrp="1"/>
          </p:cNvSpPr>
          <p:nvPr>
            <p:ph idx="1"/>
          </p:nvPr>
        </p:nvSpPr>
        <p:spPr>
          <a:xfrm>
            <a:off x="913795" y="1732448"/>
            <a:ext cx="11141356" cy="5125552"/>
          </a:xfrm>
        </p:spPr>
        <p:txBody>
          <a:bodyPr>
            <a:normAutofit/>
          </a:bodyPr>
          <a:lstStyle/>
          <a:p>
            <a:pPr marL="914400" indent="-914400">
              <a:buNone/>
            </a:pPr>
            <a:r>
              <a:rPr lang="en-US" b="1" dirty="0">
                <a:solidFill>
                  <a:schemeClr val="accent2">
                    <a:lumMod val="60000"/>
                    <a:lumOff val="40000"/>
                  </a:schemeClr>
                </a:solidFill>
                <a:effectLst/>
                <a:latin typeface="Verdana" panose="020B0604030504040204" pitchFamily="34" charset="0"/>
                <a:ea typeface="Verdana" panose="020B0604030504040204" pitchFamily="34" charset="0"/>
              </a:rPr>
              <a:t>1:00	Call to order &amp; Roll call </a:t>
            </a:r>
          </a:p>
          <a:p>
            <a:pPr marL="914400" indent="-914400">
              <a:buNone/>
            </a:pPr>
            <a:r>
              <a:rPr lang="en-US" dirty="0">
                <a:effectLst/>
                <a:latin typeface="Verdana" panose="020B0604030504040204" pitchFamily="34" charset="0"/>
                <a:ea typeface="Verdana" panose="020B0604030504040204" pitchFamily="34" charset="0"/>
              </a:rPr>
              <a:t>1:05	Updates to agenda</a:t>
            </a:r>
          </a:p>
          <a:p>
            <a:pPr marL="914400" indent="-914400">
              <a:buNone/>
            </a:pPr>
            <a:r>
              <a:rPr lang="en-US" dirty="0">
                <a:effectLst/>
                <a:latin typeface="Verdana" panose="020B0604030504040204" pitchFamily="34" charset="0"/>
                <a:ea typeface="Verdana" panose="020B0604030504040204" pitchFamily="34" charset="0"/>
              </a:rPr>
              <a:t>1:10	Public Comment</a:t>
            </a:r>
          </a:p>
          <a:p>
            <a:pPr marL="914400" indent="-914400">
              <a:buNone/>
            </a:pPr>
            <a:r>
              <a:rPr lang="en-US" dirty="0">
                <a:effectLst/>
                <a:latin typeface="Verdana" panose="020B0604030504040204" pitchFamily="34" charset="0"/>
                <a:ea typeface="Verdana" panose="020B0604030504040204" pitchFamily="34" charset="0"/>
              </a:rPr>
              <a:t>1:15	Review &amp; approve minutes from June 15, 2023 meeting (action)</a:t>
            </a:r>
          </a:p>
          <a:p>
            <a:pPr marL="914400" indent="-914400">
              <a:buNone/>
            </a:pPr>
            <a:r>
              <a:rPr lang="en-US" dirty="0">
                <a:effectLst/>
                <a:latin typeface="Verdana" panose="020B0604030504040204" pitchFamily="34" charset="0"/>
                <a:ea typeface="Verdana" panose="020B0604030504040204" pitchFamily="34" charset="0"/>
              </a:rPr>
              <a:t>1:25	Project Ranking &amp; Prioritization (action)</a:t>
            </a:r>
          </a:p>
          <a:p>
            <a:pPr marL="914400" indent="-914400">
              <a:buNone/>
            </a:pPr>
            <a:r>
              <a:rPr lang="en-US" dirty="0">
                <a:effectLst/>
                <a:latin typeface="Verdana" panose="020B0604030504040204" pitchFamily="34" charset="0"/>
                <a:ea typeface="Verdana" panose="020B0604030504040204" pitchFamily="34" charset="0"/>
              </a:rPr>
              <a:t>2:25	Election of Officers (action)</a:t>
            </a:r>
          </a:p>
          <a:p>
            <a:pPr marL="914400" indent="-914400">
              <a:buNone/>
            </a:pPr>
            <a:r>
              <a:rPr lang="en-US" dirty="0">
                <a:effectLst/>
                <a:latin typeface="Verdana" panose="020B0604030504040204" pitchFamily="34" charset="0"/>
                <a:ea typeface="Verdana" panose="020B0604030504040204" pitchFamily="34" charset="0"/>
              </a:rPr>
              <a:t>2:45	Announcements</a:t>
            </a:r>
          </a:p>
          <a:p>
            <a:pPr marL="914400" indent="-914400">
              <a:buNone/>
            </a:pPr>
            <a:r>
              <a:rPr lang="en-US" dirty="0">
                <a:effectLst/>
                <a:latin typeface="Verdana" panose="020B0604030504040204" pitchFamily="34" charset="0"/>
                <a:ea typeface="Verdana" panose="020B0604030504040204" pitchFamily="34" charset="0"/>
              </a:rPr>
              <a:t>3:00	Adjourn</a:t>
            </a:r>
          </a:p>
        </p:txBody>
      </p:sp>
    </p:spTree>
    <p:extLst>
      <p:ext uri="{BB962C8B-B14F-4D97-AF65-F5344CB8AC3E}">
        <p14:creationId xmlns:p14="http://schemas.microsoft.com/office/powerpoint/2010/main" val="338146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r="17880000">
              <a:srgbClr val="000000">
                <a:alpha val="46000"/>
              </a:srgbClr>
            </a:outerShdw>
          </a:effectLst>
        </p:spPr>
        <p:txBody>
          <a:bodyPr vert="horz" lIns="91440" tIns="45720" rIns="91440" bIns="45720" rtlCol="0" anchor="ctr">
            <a:normAutofit/>
          </a:bodyPr>
          <a:lstStyle/>
          <a:p>
            <a:r>
              <a:rPr lang="en-US" dirty="0">
                <a:latin typeface="Verdana" panose="020B0604030504040204" pitchFamily="34" charset="0"/>
                <a:ea typeface="Verdana" panose="020B0604030504040204" pitchFamily="34" charset="0"/>
              </a:rPr>
              <a:t>Agenda</a:t>
            </a:r>
          </a:p>
        </p:txBody>
      </p:sp>
      <p:sp>
        <p:nvSpPr>
          <p:cNvPr id="3" name="Content Placeholder 2"/>
          <p:cNvSpPr>
            <a:spLocks noGrp="1"/>
          </p:cNvSpPr>
          <p:nvPr>
            <p:ph idx="1"/>
          </p:nvPr>
        </p:nvSpPr>
        <p:spPr>
          <a:xfrm>
            <a:off x="913795" y="1732448"/>
            <a:ext cx="11141356" cy="5125552"/>
          </a:xfrm>
        </p:spPr>
        <p:txBody>
          <a:bodyPr>
            <a:normAutofit/>
          </a:bodyPr>
          <a:lstStyle/>
          <a:p>
            <a:pPr marL="914400" indent="-914400">
              <a:buNone/>
            </a:pPr>
            <a:r>
              <a:rPr lang="en-US" dirty="0">
                <a:effectLst/>
                <a:latin typeface="Verdana" panose="020B0604030504040204" pitchFamily="34" charset="0"/>
                <a:ea typeface="Verdana" panose="020B0604030504040204" pitchFamily="34" charset="0"/>
              </a:rPr>
              <a:t>1:00	Call to order &amp; Roll call </a:t>
            </a:r>
          </a:p>
          <a:p>
            <a:pPr marL="914400" indent="-914400">
              <a:buNone/>
            </a:pPr>
            <a:r>
              <a:rPr lang="en-US" b="1" dirty="0">
                <a:solidFill>
                  <a:schemeClr val="accent2">
                    <a:lumMod val="60000"/>
                    <a:lumOff val="40000"/>
                  </a:schemeClr>
                </a:solidFill>
                <a:effectLst/>
                <a:latin typeface="Verdana" panose="020B0604030504040204" pitchFamily="34" charset="0"/>
                <a:ea typeface="Verdana" panose="020B0604030504040204" pitchFamily="34" charset="0"/>
              </a:rPr>
              <a:t>1:05	Updates to agenda</a:t>
            </a:r>
          </a:p>
          <a:p>
            <a:pPr marL="914400" indent="-914400">
              <a:buNone/>
            </a:pPr>
            <a:r>
              <a:rPr lang="en-US" dirty="0">
                <a:effectLst/>
                <a:latin typeface="Verdana" panose="020B0604030504040204" pitchFamily="34" charset="0"/>
                <a:ea typeface="Verdana" panose="020B0604030504040204" pitchFamily="34" charset="0"/>
              </a:rPr>
              <a:t>1:10	Public Comment</a:t>
            </a:r>
          </a:p>
          <a:p>
            <a:pPr marL="914400" indent="-914400">
              <a:buNone/>
            </a:pPr>
            <a:r>
              <a:rPr lang="en-US" dirty="0">
                <a:effectLst/>
                <a:latin typeface="Verdana" panose="020B0604030504040204" pitchFamily="34" charset="0"/>
                <a:ea typeface="Verdana" panose="020B0604030504040204" pitchFamily="34" charset="0"/>
              </a:rPr>
              <a:t>1:15	Review &amp; approve minutes from June 15, 2023 meeting (action)</a:t>
            </a:r>
          </a:p>
          <a:p>
            <a:pPr marL="914400" indent="-914400">
              <a:buNone/>
            </a:pPr>
            <a:r>
              <a:rPr lang="en-US" dirty="0">
                <a:effectLst/>
                <a:latin typeface="Verdana" panose="020B0604030504040204" pitchFamily="34" charset="0"/>
                <a:ea typeface="Verdana" panose="020B0604030504040204" pitchFamily="34" charset="0"/>
              </a:rPr>
              <a:t>1:25	Project Ranking &amp; Prioritization (action)</a:t>
            </a:r>
          </a:p>
          <a:p>
            <a:pPr marL="914400" indent="-914400">
              <a:buNone/>
            </a:pPr>
            <a:r>
              <a:rPr lang="en-US" dirty="0">
                <a:effectLst/>
                <a:latin typeface="Verdana" panose="020B0604030504040204" pitchFamily="34" charset="0"/>
                <a:ea typeface="Verdana" panose="020B0604030504040204" pitchFamily="34" charset="0"/>
              </a:rPr>
              <a:t>2:25	Election of Officers (action)</a:t>
            </a:r>
          </a:p>
          <a:p>
            <a:pPr marL="914400" indent="-914400">
              <a:buNone/>
            </a:pPr>
            <a:r>
              <a:rPr lang="en-US" dirty="0">
                <a:effectLst/>
                <a:latin typeface="Verdana" panose="020B0604030504040204" pitchFamily="34" charset="0"/>
                <a:ea typeface="Verdana" panose="020B0604030504040204" pitchFamily="34" charset="0"/>
              </a:rPr>
              <a:t>2:45	Announcements</a:t>
            </a:r>
          </a:p>
          <a:p>
            <a:pPr marL="914400" indent="-914400">
              <a:buNone/>
            </a:pPr>
            <a:r>
              <a:rPr lang="en-US" dirty="0">
                <a:effectLst/>
                <a:latin typeface="Verdana" panose="020B0604030504040204" pitchFamily="34" charset="0"/>
                <a:ea typeface="Verdana" panose="020B0604030504040204" pitchFamily="34" charset="0"/>
              </a:rPr>
              <a:t>3:00	Adjourn</a:t>
            </a:r>
          </a:p>
        </p:txBody>
      </p:sp>
    </p:spTree>
    <p:extLst>
      <p:ext uri="{BB962C8B-B14F-4D97-AF65-F5344CB8AC3E}">
        <p14:creationId xmlns:p14="http://schemas.microsoft.com/office/powerpoint/2010/main" val="284892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r="17880000">
              <a:srgbClr val="000000">
                <a:alpha val="46000"/>
              </a:srgbClr>
            </a:outerShdw>
          </a:effectLst>
        </p:spPr>
        <p:txBody>
          <a:bodyPr vert="horz" lIns="91440" tIns="45720" rIns="91440" bIns="45720" rtlCol="0" anchor="ctr">
            <a:normAutofit/>
          </a:bodyPr>
          <a:lstStyle/>
          <a:p>
            <a:r>
              <a:rPr lang="en-US" dirty="0">
                <a:latin typeface="Verdana" panose="020B0604030504040204" pitchFamily="34" charset="0"/>
                <a:ea typeface="Verdana" panose="020B0604030504040204" pitchFamily="34" charset="0"/>
              </a:rPr>
              <a:t>Agenda</a:t>
            </a:r>
          </a:p>
        </p:txBody>
      </p:sp>
      <p:sp>
        <p:nvSpPr>
          <p:cNvPr id="3" name="Content Placeholder 2"/>
          <p:cNvSpPr>
            <a:spLocks noGrp="1"/>
          </p:cNvSpPr>
          <p:nvPr>
            <p:ph idx="1"/>
          </p:nvPr>
        </p:nvSpPr>
        <p:spPr>
          <a:xfrm>
            <a:off x="913795" y="1732448"/>
            <a:ext cx="11141356" cy="5125552"/>
          </a:xfrm>
        </p:spPr>
        <p:txBody>
          <a:bodyPr>
            <a:normAutofit/>
          </a:bodyPr>
          <a:lstStyle/>
          <a:p>
            <a:pPr marL="914400" indent="-914400">
              <a:buNone/>
            </a:pPr>
            <a:r>
              <a:rPr lang="en-US" dirty="0">
                <a:effectLst/>
                <a:latin typeface="Verdana" panose="020B0604030504040204" pitchFamily="34" charset="0"/>
                <a:ea typeface="Verdana" panose="020B0604030504040204" pitchFamily="34" charset="0"/>
              </a:rPr>
              <a:t>1:00	Call to order &amp; Roll call </a:t>
            </a:r>
          </a:p>
          <a:p>
            <a:pPr marL="914400" indent="-914400">
              <a:buNone/>
            </a:pPr>
            <a:r>
              <a:rPr lang="en-US" dirty="0">
                <a:effectLst/>
                <a:latin typeface="Verdana" panose="020B0604030504040204" pitchFamily="34" charset="0"/>
                <a:ea typeface="Verdana" panose="020B0604030504040204" pitchFamily="34" charset="0"/>
              </a:rPr>
              <a:t>1:05	Updates to agenda</a:t>
            </a:r>
          </a:p>
          <a:p>
            <a:pPr marL="914400" indent="-914400">
              <a:buNone/>
            </a:pPr>
            <a:r>
              <a:rPr lang="en-US" b="1" dirty="0">
                <a:solidFill>
                  <a:schemeClr val="accent2">
                    <a:lumMod val="60000"/>
                    <a:lumOff val="40000"/>
                  </a:schemeClr>
                </a:solidFill>
                <a:effectLst/>
                <a:latin typeface="Verdana" panose="020B0604030504040204" pitchFamily="34" charset="0"/>
                <a:ea typeface="Verdana" panose="020B0604030504040204" pitchFamily="34" charset="0"/>
              </a:rPr>
              <a:t>1:10	Public Comment</a:t>
            </a:r>
          </a:p>
          <a:p>
            <a:pPr marL="914400" indent="-914400">
              <a:buNone/>
            </a:pPr>
            <a:r>
              <a:rPr lang="en-US" dirty="0">
                <a:effectLst/>
                <a:latin typeface="Verdana" panose="020B0604030504040204" pitchFamily="34" charset="0"/>
                <a:ea typeface="Verdana" panose="020B0604030504040204" pitchFamily="34" charset="0"/>
              </a:rPr>
              <a:t>1:15	Review &amp; approve minutes from June 15, 2023 meeting (action)</a:t>
            </a:r>
          </a:p>
          <a:p>
            <a:pPr marL="914400" indent="-914400">
              <a:buNone/>
            </a:pPr>
            <a:r>
              <a:rPr lang="en-US" dirty="0">
                <a:effectLst/>
                <a:latin typeface="Verdana" panose="020B0604030504040204" pitchFamily="34" charset="0"/>
                <a:ea typeface="Verdana" panose="020B0604030504040204" pitchFamily="34" charset="0"/>
              </a:rPr>
              <a:t>1:25	Project Ranking &amp; Prioritization (action)</a:t>
            </a:r>
          </a:p>
          <a:p>
            <a:pPr marL="914400" indent="-914400">
              <a:buNone/>
            </a:pPr>
            <a:r>
              <a:rPr lang="en-US" dirty="0">
                <a:effectLst/>
                <a:latin typeface="Verdana" panose="020B0604030504040204" pitchFamily="34" charset="0"/>
                <a:ea typeface="Verdana" panose="020B0604030504040204" pitchFamily="34" charset="0"/>
              </a:rPr>
              <a:t>2:25	Election of Officers (action)</a:t>
            </a:r>
          </a:p>
          <a:p>
            <a:pPr marL="914400" indent="-914400">
              <a:buNone/>
            </a:pPr>
            <a:r>
              <a:rPr lang="en-US" dirty="0">
                <a:effectLst/>
                <a:latin typeface="Verdana" panose="020B0604030504040204" pitchFamily="34" charset="0"/>
                <a:ea typeface="Verdana" panose="020B0604030504040204" pitchFamily="34" charset="0"/>
              </a:rPr>
              <a:t>2:45	Announcements</a:t>
            </a:r>
          </a:p>
          <a:p>
            <a:pPr marL="914400" indent="-914400">
              <a:buNone/>
            </a:pPr>
            <a:r>
              <a:rPr lang="en-US" dirty="0">
                <a:effectLst/>
                <a:latin typeface="Verdana" panose="020B0604030504040204" pitchFamily="34" charset="0"/>
                <a:ea typeface="Verdana" panose="020B0604030504040204" pitchFamily="34" charset="0"/>
              </a:rPr>
              <a:t>3:00	Adjourn</a:t>
            </a:r>
          </a:p>
        </p:txBody>
      </p:sp>
    </p:spTree>
    <p:extLst>
      <p:ext uri="{BB962C8B-B14F-4D97-AF65-F5344CB8AC3E}">
        <p14:creationId xmlns:p14="http://schemas.microsoft.com/office/powerpoint/2010/main" val="189564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r="17880000">
              <a:srgbClr val="000000">
                <a:alpha val="46000"/>
              </a:srgbClr>
            </a:outerShdw>
          </a:effectLst>
        </p:spPr>
        <p:txBody>
          <a:bodyPr vert="horz" lIns="91440" tIns="45720" rIns="91440" bIns="45720" rtlCol="0" anchor="ctr">
            <a:normAutofit/>
          </a:bodyPr>
          <a:lstStyle/>
          <a:p>
            <a:r>
              <a:rPr lang="en-US" dirty="0">
                <a:latin typeface="Verdana" panose="020B0604030504040204" pitchFamily="34" charset="0"/>
                <a:ea typeface="Verdana" panose="020B0604030504040204" pitchFamily="34" charset="0"/>
              </a:rPr>
              <a:t>Agenda</a:t>
            </a:r>
          </a:p>
        </p:txBody>
      </p:sp>
      <p:sp>
        <p:nvSpPr>
          <p:cNvPr id="3" name="Content Placeholder 2"/>
          <p:cNvSpPr>
            <a:spLocks noGrp="1"/>
          </p:cNvSpPr>
          <p:nvPr>
            <p:ph idx="1"/>
          </p:nvPr>
        </p:nvSpPr>
        <p:spPr>
          <a:xfrm>
            <a:off x="913795" y="1732448"/>
            <a:ext cx="11141356" cy="5125552"/>
          </a:xfrm>
        </p:spPr>
        <p:txBody>
          <a:bodyPr>
            <a:normAutofit/>
          </a:bodyPr>
          <a:lstStyle/>
          <a:p>
            <a:pPr marL="914400" indent="-914400">
              <a:buNone/>
            </a:pPr>
            <a:r>
              <a:rPr lang="en-US" dirty="0">
                <a:effectLst/>
                <a:latin typeface="Verdana" panose="020B0604030504040204" pitchFamily="34" charset="0"/>
                <a:ea typeface="Verdana" panose="020B0604030504040204" pitchFamily="34" charset="0"/>
              </a:rPr>
              <a:t>1:00	Call to order &amp; Roll call </a:t>
            </a:r>
          </a:p>
          <a:p>
            <a:pPr marL="914400" indent="-914400">
              <a:buNone/>
            </a:pPr>
            <a:r>
              <a:rPr lang="en-US" dirty="0">
                <a:effectLst/>
                <a:latin typeface="Verdana" panose="020B0604030504040204" pitchFamily="34" charset="0"/>
                <a:ea typeface="Verdana" panose="020B0604030504040204" pitchFamily="34" charset="0"/>
              </a:rPr>
              <a:t>1:05	Updates to agenda</a:t>
            </a:r>
          </a:p>
          <a:p>
            <a:pPr marL="914400" indent="-914400">
              <a:buNone/>
            </a:pPr>
            <a:r>
              <a:rPr lang="en-US" dirty="0">
                <a:effectLst/>
                <a:latin typeface="Verdana" panose="020B0604030504040204" pitchFamily="34" charset="0"/>
                <a:ea typeface="Verdana" panose="020B0604030504040204" pitchFamily="34" charset="0"/>
              </a:rPr>
              <a:t>1:10	Public Comment</a:t>
            </a:r>
          </a:p>
          <a:p>
            <a:pPr marL="914400" indent="-914400">
              <a:buNone/>
            </a:pPr>
            <a:r>
              <a:rPr lang="en-US" b="1" dirty="0">
                <a:solidFill>
                  <a:schemeClr val="accent2">
                    <a:lumMod val="60000"/>
                    <a:lumOff val="40000"/>
                  </a:schemeClr>
                </a:solidFill>
                <a:effectLst/>
                <a:latin typeface="Verdana" panose="020B0604030504040204" pitchFamily="34" charset="0"/>
                <a:ea typeface="Verdana" panose="020B0604030504040204" pitchFamily="34" charset="0"/>
              </a:rPr>
              <a:t>1:15	Review &amp; approve minutes from June 15, 2023 meeting (action)</a:t>
            </a:r>
          </a:p>
          <a:p>
            <a:pPr marL="914400" indent="-914400">
              <a:buNone/>
            </a:pPr>
            <a:r>
              <a:rPr lang="en-US" dirty="0">
                <a:effectLst/>
                <a:latin typeface="Verdana" panose="020B0604030504040204" pitchFamily="34" charset="0"/>
                <a:ea typeface="Verdana" panose="020B0604030504040204" pitchFamily="34" charset="0"/>
              </a:rPr>
              <a:t>1:25	Project Ranking &amp; Prioritization (action)</a:t>
            </a:r>
          </a:p>
          <a:p>
            <a:pPr marL="914400" indent="-914400">
              <a:buNone/>
            </a:pPr>
            <a:r>
              <a:rPr lang="en-US" dirty="0">
                <a:effectLst/>
                <a:latin typeface="Verdana" panose="020B0604030504040204" pitchFamily="34" charset="0"/>
                <a:ea typeface="Verdana" panose="020B0604030504040204" pitchFamily="34" charset="0"/>
              </a:rPr>
              <a:t>2:25	Election of Officers (action)</a:t>
            </a:r>
          </a:p>
          <a:p>
            <a:pPr marL="914400" indent="-914400">
              <a:buNone/>
            </a:pPr>
            <a:r>
              <a:rPr lang="en-US" dirty="0">
                <a:effectLst/>
                <a:latin typeface="Verdana" panose="020B0604030504040204" pitchFamily="34" charset="0"/>
                <a:ea typeface="Verdana" panose="020B0604030504040204" pitchFamily="34" charset="0"/>
              </a:rPr>
              <a:t>2:45	Announcements</a:t>
            </a:r>
          </a:p>
          <a:p>
            <a:pPr marL="914400" indent="-914400">
              <a:buNone/>
            </a:pPr>
            <a:r>
              <a:rPr lang="en-US" dirty="0">
                <a:effectLst/>
                <a:latin typeface="Verdana" panose="020B0604030504040204" pitchFamily="34" charset="0"/>
                <a:ea typeface="Verdana" panose="020B0604030504040204" pitchFamily="34" charset="0"/>
              </a:rPr>
              <a:t>3:00	Adjourn</a:t>
            </a:r>
          </a:p>
        </p:txBody>
      </p:sp>
    </p:spTree>
    <p:extLst>
      <p:ext uri="{BB962C8B-B14F-4D97-AF65-F5344CB8AC3E}">
        <p14:creationId xmlns:p14="http://schemas.microsoft.com/office/powerpoint/2010/main" val="372041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r="17880000">
              <a:srgbClr val="000000">
                <a:alpha val="46000"/>
              </a:srgbClr>
            </a:outerShdw>
          </a:effectLst>
        </p:spPr>
        <p:txBody>
          <a:bodyPr vert="horz" lIns="91440" tIns="45720" rIns="91440" bIns="45720" rtlCol="0" anchor="ctr">
            <a:normAutofit/>
          </a:bodyPr>
          <a:lstStyle/>
          <a:p>
            <a:r>
              <a:rPr lang="en-US" dirty="0">
                <a:latin typeface="Verdana" panose="020B0604030504040204" pitchFamily="34" charset="0"/>
                <a:ea typeface="Verdana" panose="020B0604030504040204" pitchFamily="34" charset="0"/>
              </a:rPr>
              <a:t>Agenda</a:t>
            </a:r>
          </a:p>
        </p:txBody>
      </p:sp>
      <p:sp>
        <p:nvSpPr>
          <p:cNvPr id="3" name="Content Placeholder 2"/>
          <p:cNvSpPr>
            <a:spLocks noGrp="1"/>
          </p:cNvSpPr>
          <p:nvPr>
            <p:ph idx="1"/>
          </p:nvPr>
        </p:nvSpPr>
        <p:spPr>
          <a:xfrm>
            <a:off x="913795" y="1732448"/>
            <a:ext cx="11141356" cy="5125552"/>
          </a:xfrm>
        </p:spPr>
        <p:txBody>
          <a:bodyPr>
            <a:normAutofit/>
          </a:bodyPr>
          <a:lstStyle/>
          <a:p>
            <a:pPr marL="914400" indent="-914400">
              <a:buNone/>
            </a:pPr>
            <a:r>
              <a:rPr lang="en-US" dirty="0">
                <a:effectLst/>
                <a:latin typeface="Verdana" panose="020B0604030504040204" pitchFamily="34" charset="0"/>
                <a:ea typeface="Verdana" panose="020B0604030504040204" pitchFamily="34" charset="0"/>
              </a:rPr>
              <a:t>1:00	Call to order &amp; Roll call </a:t>
            </a:r>
          </a:p>
          <a:p>
            <a:pPr marL="914400" indent="-914400">
              <a:buNone/>
            </a:pPr>
            <a:r>
              <a:rPr lang="en-US" dirty="0">
                <a:effectLst/>
                <a:latin typeface="Verdana" panose="020B0604030504040204" pitchFamily="34" charset="0"/>
                <a:ea typeface="Verdana" panose="020B0604030504040204" pitchFamily="34" charset="0"/>
              </a:rPr>
              <a:t>1:05	Updates to agenda</a:t>
            </a:r>
          </a:p>
          <a:p>
            <a:pPr marL="914400" indent="-914400">
              <a:buNone/>
            </a:pPr>
            <a:r>
              <a:rPr lang="en-US" dirty="0">
                <a:effectLst/>
                <a:latin typeface="Verdana" panose="020B0604030504040204" pitchFamily="34" charset="0"/>
                <a:ea typeface="Verdana" panose="020B0604030504040204" pitchFamily="34" charset="0"/>
              </a:rPr>
              <a:t>1:10	Public Comment</a:t>
            </a:r>
          </a:p>
          <a:p>
            <a:pPr marL="914400" indent="-914400">
              <a:buNone/>
            </a:pPr>
            <a:r>
              <a:rPr lang="en-US" dirty="0">
                <a:effectLst/>
                <a:latin typeface="Verdana" panose="020B0604030504040204" pitchFamily="34" charset="0"/>
                <a:ea typeface="Verdana" panose="020B0604030504040204" pitchFamily="34" charset="0"/>
              </a:rPr>
              <a:t>1:15	Review &amp; approve minutes from June 15, 2023 meeting (action)</a:t>
            </a:r>
          </a:p>
          <a:p>
            <a:pPr marL="914400" indent="-914400">
              <a:buNone/>
            </a:pPr>
            <a:r>
              <a:rPr lang="en-US" b="1" dirty="0">
                <a:solidFill>
                  <a:schemeClr val="accent2">
                    <a:lumMod val="60000"/>
                    <a:lumOff val="40000"/>
                  </a:schemeClr>
                </a:solidFill>
                <a:effectLst/>
                <a:latin typeface="Verdana" panose="020B0604030504040204" pitchFamily="34" charset="0"/>
                <a:ea typeface="Verdana" panose="020B0604030504040204" pitchFamily="34" charset="0"/>
              </a:rPr>
              <a:t>1:25	Project Ranking &amp; Prioritization (action)</a:t>
            </a:r>
          </a:p>
          <a:p>
            <a:pPr marL="914400" indent="-914400">
              <a:buNone/>
            </a:pPr>
            <a:r>
              <a:rPr lang="en-US" dirty="0">
                <a:effectLst/>
                <a:latin typeface="Verdana" panose="020B0604030504040204" pitchFamily="34" charset="0"/>
                <a:ea typeface="Verdana" panose="020B0604030504040204" pitchFamily="34" charset="0"/>
              </a:rPr>
              <a:t>2:25	Election of Officers (action)</a:t>
            </a:r>
          </a:p>
          <a:p>
            <a:pPr marL="914400" indent="-914400">
              <a:buNone/>
            </a:pPr>
            <a:r>
              <a:rPr lang="en-US" dirty="0">
                <a:effectLst/>
                <a:latin typeface="Verdana" panose="020B0604030504040204" pitchFamily="34" charset="0"/>
                <a:ea typeface="Verdana" panose="020B0604030504040204" pitchFamily="34" charset="0"/>
              </a:rPr>
              <a:t>2:45	Announcements</a:t>
            </a:r>
          </a:p>
          <a:p>
            <a:pPr marL="914400" indent="-914400">
              <a:buNone/>
            </a:pPr>
            <a:r>
              <a:rPr lang="en-US" dirty="0">
                <a:effectLst/>
                <a:latin typeface="Verdana" panose="020B0604030504040204" pitchFamily="34" charset="0"/>
                <a:ea typeface="Verdana" panose="020B0604030504040204" pitchFamily="34" charset="0"/>
              </a:rPr>
              <a:t>3:00	Adjourn</a:t>
            </a:r>
          </a:p>
        </p:txBody>
      </p:sp>
    </p:spTree>
    <p:extLst>
      <p:ext uri="{BB962C8B-B14F-4D97-AF65-F5344CB8AC3E}">
        <p14:creationId xmlns:p14="http://schemas.microsoft.com/office/powerpoint/2010/main" val="378376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970450"/>
          </a:xfrm>
        </p:spPr>
        <p:txBody>
          <a:bodyPr>
            <a:normAutofit fontScale="90000"/>
          </a:bodyPr>
          <a:lstStyle/>
          <a:p>
            <a:r>
              <a:rPr lang="en-US" dirty="0">
                <a:latin typeface="Verdana" panose="020B0604030504040204" pitchFamily="34" charset="0"/>
                <a:ea typeface="Verdana" panose="020B0604030504040204" pitchFamily="34" charset="0"/>
              </a:rPr>
              <a:t>Project Review: Mountain View Road Erosion Mitigation</a:t>
            </a:r>
          </a:p>
        </p:txBody>
      </p:sp>
      <p:sp>
        <p:nvSpPr>
          <p:cNvPr id="3" name="Content Placeholder 2"/>
          <p:cNvSpPr>
            <a:spLocks noGrp="1"/>
          </p:cNvSpPr>
          <p:nvPr>
            <p:ph idx="1"/>
          </p:nvPr>
        </p:nvSpPr>
        <p:spPr>
          <a:xfrm>
            <a:off x="913795" y="1732449"/>
            <a:ext cx="10353762" cy="4909891"/>
          </a:xfrm>
          <a:effectLst>
            <a:outerShdw blurRad="25400" dir="17880000">
              <a:srgbClr val="000000">
                <a:alpha val="46000"/>
              </a:srgbClr>
            </a:outerShdw>
          </a:effectLst>
        </p:spPr>
        <p:txBody>
          <a:bodyPr vert="horz" lIns="91440" tIns="45720" rIns="91440" bIns="45720" rtlCol="0" anchor="t">
            <a:normAutofit lnSpcReduction="10000"/>
          </a:bodyPr>
          <a:lstStyle/>
          <a:p>
            <a:pPr>
              <a:spcAft>
                <a:spcPts val="0"/>
              </a:spcAft>
            </a:pPr>
            <a:r>
              <a:rPr lang="en-US" sz="2400" dirty="0">
                <a:latin typeface="Verdana" panose="020B0604030504040204" pitchFamily="34" charset="0"/>
                <a:ea typeface="Verdana" panose="020B0604030504040204" pitchFamily="34" charset="0"/>
              </a:rPr>
              <a:t>Primary Contact: Dan Albrecht, Senior Planner, Chittenden County Regional Planning Commission</a:t>
            </a:r>
          </a:p>
          <a:p>
            <a:pPr>
              <a:spcAft>
                <a:spcPts val="0"/>
              </a:spcAft>
            </a:pPr>
            <a:r>
              <a:rPr lang="en-US" sz="2400" dirty="0">
                <a:latin typeface="Verdana" panose="020B0604030504040204" pitchFamily="34" charset="0"/>
                <a:ea typeface="Verdana" panose="020B0604030504040204" pitchFamily="34" charset="0"/>
              </a:rPr>
              <a:t>Project Type: Project Development</a:t>
            </a:r>
          </a:p>
          <a:p>
            <a:pPr>
              <a:spcAft>
                <a:spcPts val="0"/>
              </a:spcAft>
            </a:pPr>
            <a:r>
              <a:rPr lang="en-US" sz="2400" dirty="0">
                <a:latin typeface="Verdana" panose="020B0604030504040204" pitchFamily="34" charset="0"/>
                <a:ea typeface="Verdana" panose="020B0604030504040204" pitchFamily="34" charset="0"/>
              </a:rPr>
              <a:t>Project Phase: Identification / Assessment</a:t>
            </a:r>
          </a:p>
          <a:p>
            <a:pPr>
              <a:spcAft>
                <a:spcPts val="0"/>
              </a:spcAft>
            </a:pPr>
            <a:r>
              <a:rPr lang="en-US" sz="2400" dirty="0">
                <a:latin typeface="Verdana" panose="020B0604030504040204" pitchFamily="34" charset="0"/>
                <a:ea typeface="Verdana" panose="020B0604030504040204" pitchFamily="34" charset="0"/>
              </a:rPr>
              <a:t>Project Description: Procure engineering services to identify projects along a (private) road that will reduce erosion &amp; phosphorous discharge. Result of effort will be a brief memo describing each proposed practice.</a:t>
            </a:r>
          </a:p>
          <a:p>
            <a:pPr lvl="1">
              <a:spcAft>
                <a:spcPts val="0"/>
              </a:spcAft>
            </a:pPr>
            <a:r>
              <a:rPr lang="en-US" sz="2200" dirty="0">
                <a:latin typeface="Verdana" panose="020B0604030504040204" pitchFamily="34" charset="0"/>
                <a:ea typeface="Verdana" panose="020B0604030504040204" pitchFamily="34" charset="0"/>
              </a:rPr>
              <a:t>Rock lining of road ditches</a:t>
            </a:r>
          </a:p>
          <a:p>
            <a:pPr lvl="1">
              <a:spcAft>
                <a:spcPts val="0"/>
              </a:spcAft>
            </a:pPr>
            <a:r>
              <a:rPr lang="en-US" sz="2200" dirty="0">
                <a:latin typeface="Verdana" panose="020B0604030504040204" pitchFamily="34" charset="0"/>
                <a:ea typeface="Verdana" panose="020B0604030504040204" pitchFamily="34" charset="0"/>
              </a:rPr>
              <a:t>Check dams in road ditches</a:t>
            </a:r>
          </a:p>
          <a:p>
            <a:pPr lvl="1">
              <a:spcAft>
                <a:spcPts val="0"/>
              </a:spcAft>
            </a:pPr>
            <a:r>
              <a:rPr lang="en-US" sz="2200" dirty="0">
                <a:latin typeface="Verdana" panose="020B0604030504040204" pitchFamily="34" charset="0"/>
                <a:ea typeface="Verdana" panose="020B0604030504040204" pitchFamily="34" charset="0"/>
              </a:rPr>
              <a:t>Outfall protection on downhill end of cross-culverts</a:t>
            </a:r>
          </a:p>
          <a:p>
            <a:pPr>
              <a:spcAft>
                <a:spcPts val="0"/>
              </a:spcAft>
            </a:pPr>
            <a:r>
              <a:rPr lang="en-US" sz="2400" dirty="0">
                <a:latin typeface="Verdana" panose="020B0604030504040204" pitchFamily="34" charset="0"/>
                <a:ea typeface="Verdana" panose="020B0604030504040204" pitchFamily="34" charset="0"/>
              </a:rPr>
              <a:t>P-reduction: unknown / not required for Project Development</a:t>
            </a:r>
          </a:p>
          <a:p>
            <a:pPr>
              <a:spcAft>
                <a:spcPts val="0"/>
              </a:spcAft>
            </a:pPr>
            <a:r>
              <a:rPr lang="en-US" sz="2400" dirty="0">
                <a:latin typeface="Verdana" panose="020B0604030504040204" pitchFamily="34" charset="0"/>
                <a:ea typeface="Verdana" panose="020B0604030504040204" pitchFamily="34" charset="0"/>
              </a:rPr>
              <a:t>Project Budget: $4,431</a:t>
            </a:r>
          </a:p>
        </p:txBody>
      </p:sp>
    </p:spTree>
    <p:extLst>
      <p:ext uri="{BB962C8B-B14F-4D97-AF65-F5344CB8AC3E}">
        <p14:creationId xmlns:p14="http://schemas.microsoft.com/office/powerpoint/2010/main" val="115512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970450"/>
          </a:xfrm>
        </p:spPr>
        <p:txBody>
          <a:bodyPr>
            <a:normAutofit fontScale="90000"/>
          </a:bodyPr>
          <a:lstStyle/>
          <a:p>
            <a:r>
              <a:rPr lang="en-US" dirty="0">
                <a:latin typeface="Verdana" panose="020B0604030504040204" pitchFamily="34" charset="0"/>
                <a:ea typeface="Verdana" panose="020B0604030504040204" pitchFamily="34" charset="0"/>
              </a:rPr>
              <a:t>Project Review: Mountain View Road Erosion Mitigation</a:t>
            </a:r>
          </a:p>
        </p:txBody>
      </p:sp>
      <p:pic>
        <p:nvPicPr>
          <p:cNvPr id="7" name="Picture 6">
            <a:extLst>
              <a:ext uri="{FF2B5EF4-FFF2-40B4-BE49-F238E27FC236}">
                <a16:creationId xmlns:a16="http://schemas.microsoft.com/office/drawing/2014/main" id="{51F46EFF-F24E-4CE0-BB6E-117E3CD8709D}"/>
              </a:ext>
            </a:extLst>
          </p:cNvPr>
          <p:cNvPicPr>
            <a:picLocks noChangeAspect="1"/>
          </p:cNvPicPr>
          <p:nvPr/>
        </p:nvPicPr>
        <p:blipFill>
          <a:blip r:embed="rId2"/>
          <a:stretch>
            <a:fillRect/>
          </a:stretch>
        </p:blipFill>
        <p:spPr>
          <a:xfrm>
            <a:off x="518675" y="1826201"/>
            <a:ext cx="6277558" cy="4779830"/>
          </a:xfrm>
          <a:prstGeom prst="rect">
            <a:avLst/>
          </a:prstGeom>
        </p:spPr>
      </p:pic>
      <p:pic>
        <p:nvPicPr>
          <p:cNvPr id="8" name="Picture 7">
            <a:extLst>
              <a:ext uri="{FF2B5EF4-FFF2-40B4-BE49-F238E27FC236}">
                <a16:creationId xmlns:a16="http://schemas.microsoft.com/office/drawing/2014/main" id="{957A01C3-661A-41CE-8035-6F8AF9318278}"/>
              </a:ext>
            </a:extLst>
          </p:cNvPr>
          <p:cNvPicPr>
            <a:picLocks noChangeAspect="1"/>
          </p:cNvPicPr>
          <p:nvPr/>
        </p:nvPicPr>
        <p:blipFill>
          <a:blip r:embed="rId3"/>
          <a:stretch>
            <a:fillRect/>
          </a:stretch>
        </p:blipFill>
        <p:spPr>
          <a:xfrm>
            <a:off x="7462688" y="2625219"/>
            <a:ext cx="4210638" cy="3181794"/>
          </a:xfrm>
          <a:prstGeom prst="rect">
            <a:avLst/>
          </a:prstGeom>
        </p:spPr>
      </p:pic>
    </p:spTree>
    <p:extLst>
      <p:ext uri="{BB962C8B-B14F-4D97-AF65-F5344CB8AC3E}">
        <p14:creationId xmlns:p14="http://schemas.microsoft.com/office/powerpoint/2010/main" val="175406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970450"/>
          </a:xfrm>
        </p:spPr>
        <p:txBody>
          <a:bodyPr>
            <a:normAutofit fontScale="90000"/>
          </a:bodyPr>
          <a:lstStyle/>
          <a:p>
            <a:r>
              <a:rPr lang="en-US" dirty="0">
                <a:latin typeface="Verdana" panose="020B0604030504040204" pitchFamily="34" charset="0"/>
                <a:ea typeface="Verdana" panose="020B0604030504040204" pitchFamily="34" charset="0"/>
              </a:rPr>
              <a:t>Project Review: John Fowler Road – Winooski Berm Removal</a:t>
            </a:r>
          </a:p>
        </p:txBody>
      </p:sp>
      <p:sp>
        <p:nvSpPr>
          <p:cNvPr id="3" name="Content Placeholder 2"/>
          <p:cNvSpPr>
            <a:spLocks noGrp="1"/>
          </p:cNvSpPr>
          <p:nvPr>
            <p:ph idx="1"/>
          </p:nvPr>
        </p:nvSpPr>
        <p:spPr>
          <a:xfrm>
            <a:off x="913794" y="1732449"/>
            <a:ext cx="10630505" cy="4909891"/>
          </a:xfrm>
          <a:effectLst>
            <a:outerShdw blurRad="25400" dir="17880000">
              <a:srgbClr val="000000">
                <a:alpha val="46000"/>
              </a:srgbClr>
            </a:outerShdw>
          </a:effectLst>
        </p:spPr>
        <p:txBody>
          <a:bodyPr vert="horz" lIns="91440" tIns="45720" rIns="91440" bIns="45720" rtlCol="0" anchor="t">
            <a:normAutofit/>
          </a:bodyPr>
          <a:lstStyle/>
          <a:p>
            <a:pPr>
              <a:spcAft>
                <a:spcPts val="0"/>
              </a:spcAft>
            </a:pPr>
            <a:r>
              <a:rPr lang="en-US" sz="2400" dirty="0">
                <a:latin typeface="Verdana" panose="020B0604030504040204" pitchFamily="34" charset="0"/>
                <a:ea typeface="Verdana" panose="020B0604030504040204" pitchFamily="34" charset="0"/>
              </a:rPr>
              <a:t>Primary Contact: Allaire Diamond, Ecologist, Vermont Land Trust</a:t>
            </a:r>
          </a:p>
          <a:p>
            <a:pPr>
              <a:spcAft>
                <a:spcPts val="0"/>
              </a:spcAft>
            </a:pPr>
            <a:r>
              <a:rPr lang="en-US" sz="2400" dirty="0">
                <a:latin typeface="Verdana" panose="020B0604030504040204" pitchFamily="34" charset="0"/>
                <a:ea typeface="Verdana" panose="020B0604030504040204" pitchFamily="34" charset="0"/>
              </a:rPr>
              <a:t>Project Type: Floodplain / Stream Restoration – Preliminary Engineering Design</a:t>
            </a:r>
          </a:p>
          <a:p>
            <a:pPr>
              <a:spcAft>
                <a:spcPts val="0"/>
              </a:spcAft>
            </a:pPr>
            <a:r>
              <a:rPr lang="en-US" sz="2400" dirty="0">
                <a:latin typeface="Verdana" panose="020B0604030504040204" pitchFamily="34" charset="0"/>
                <a:ea typeface="Verdana" panose="020B0604030504040204" pitchFamily="34" charset="0"/>
              </a:rPr>
              <a:t>Project Phase: Preliminary Design</a:t>
            </a:r>
          </a:p>
          <a:p>
            <a:pPr>
              <a:spcAft>
                <a:spcPts val="0"/>
              </a:spcAft>
            </a:pPr>
            <a:r>
              <a:rPr lang="en-US" sz="2400" dirty="0">
                <a:latin typeface="Verdana" panose="020B0604030504040204" pitchFamily="34" charset="0"/>
                <a:ea typeface="Verdana" panose="020B0604030504040204" pitchFamily="34" charset="0"/>
              </a:rPr>
              <a:t>Project Description: Procure engineering services to design berm removal along the Winooski River. Project builds off previous work completed by the Vermont Fish &amp; Wildlife Department.</a:t>
            </a:r>
            <a:endParaRPr lang="en-US" sz="2200" dirty="0">
              <a:latin typeface="Verdana" panose="020B0604030504040204" pitchFamily="34" charset="0"/>
              <a:ea typeface="Verdana" panose="020B0604030504040204" pitchFamily="34" charset="0"/>
            </a:endParaRPr>
          </a:p>
          <a:p>
            <a:pPr>
              <a:spcAft>
                <a:spcPts val="0"/>
              </a:spcAft>
            </a:pPr>
            <a:r>
              <a:rPr lang="en-US" sz="2400" dirty="0">
                <a:latin typeface="Verdana" panose="020B0604030504040204" pitchFamily="34" charset="0"/>
                <a:ea typeface="Verdana" panose="020B0604030504040204" pitchFamily="34" charset="0"/>
              </a:rPr>
              <a:t>P-reduction: 118.95 kg / </a:t>
            </a:r>
            <a:r>
              <a:rPr lang="en-US" sz="2400" dirty="0" err="1">
                <a:latin typeface="Verdana" panose="020B0604030504040204" pitchFamily="34" charset="0"/>
                <a:ea typeface="Verdana" panose="020B0604030504040204" pitchFamily="34" charset="0"/>
              </a:rPr>
              <a:t>yr</a:t>
            </a:r>
            <a:endParaRPr lang="en-US" sz="2400" dirty="0">
              <a:latin typeface="Verdana" panose="020B0604030504040204" pitchFamily="34" charset="0"/>
              <a:ea typeface="Verdana" panose="020B0604030504040204" pitchFamily="34" charset="0"/>
            </a:endParaRPr>
          </a:p>
          <a:p>
            <a:pPr>
              <a:spcAft>
                <a:spcPts val="0"/>
              </a:spcAft>
            </a:pPr>
            <a:r>
              <a:rPr lang="en-US" sz="2400" dirty="0">
                <a:latin typeface="Verdana" panose="020B0604030504040204" pitchFamily="34" charset="0"/>
                <a:ea typeface="Verdana" panose="020B0604030504040204" pitchFamily="34" charset="0"/>
              </a:rPr>
              <a:t>Project Budget: $44,604</a:t>
            </a:r>
          </a:p>
        </p:txBody>
      </p:sp>
    </p:spTree>
    <p:extLst>
      <p:ext uri="{BB962C8B-B14F-4D97-AF65-F5344CB8AC3E}">
        <p14:creationId xmlns:p14="http://schemas.microsoft.com/office/powerpoint/2010/main" val="3201504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9593</TotalTime>
  <Words>891</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Calisto MT</vt:lpstr>
      <vt:lpstr>Trebuchet MS</vt:lpstr>
      <vt:lpstr>Verdana</vt:lpstr>
      <vt:lpstr>Wingdings 2</vt:lpstr>
      <vt:lpstr>Slate</vt:lpstr>
      <vt:lpstr>Winooski River Basin Water Quality Council Meeting</vt:lpstr>
      <vt:lpstr>Agenda</vt:lpstr>
      <vt:lpstr>Agenda</vt:lpstr>
      <vt:lpstr>Agenda</vt:lpstr>
      <vt:lpstr>Agenda</vt:lpstr>
      <vt:lpstr>Agenda</vt:lpstr>
      <vt:lpstr>Project Review: Mountain View Road Erosion Mitigation</vt:lpstr>
      <vt:lpstr>Project Review: Mountain View Road Erosion Mitigation</vt:lpstr>
      <vt:lpstr>Project Review: John Fowler Road – Winooski Berm Removal</vt:lpstr>
      <vt:lpstr>Project Review: John Fowler Road – Winooski Berm Removal</vt:lpstr>
      <vt:lpstr>Agenda</vt:lpstr>
      <vt:lpstr>Election of Officers</vt:lpstr>
      <vt:lpstr>Election of Officers</vt:lpstr>
      <vt:lpstr>Agenda</vt:lpstr>
      <vt:lpstr>Agenda</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Voigt</dc:creator>
  <cp:lastModifiedBy>Brian Voigt</cp:lastModifiedBy>
  <cp:revision>236</cp:revision>
  <dcterms:created xsi:type="dcterms:W3CDTF">2022-06-15T13:22:11Z</dcterms:created>
  <dcterms:modified xsi:type="dcterms:W3CDTF">2023-07-26T12:29:06Z</dcterms:modified>
</cp:coreProperties>
</file>