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28"/>
  </p:notesMasterIdLst>
  <p:sldIdLst>
    <p:sldId id="256" r:id="rId5"/>
    <p:sldId id="257" r:id="rId6"/>
    <p:sldId id="259" r:id="rId7"/>
    <p:sldId id="260" r:id="rId8"/>
    <p:sldId id="261" r:id="rId9"/>
    <p:sldId id="258" r:id="rId10"/>
    <p:sldId id="276" r:id="rId11"/>
    <p:sldId id="271" r:id="rId12"/>
    <p:sldId id="282" r:id="rId13"/>
    <p:sldId id="284" r:id="rId14"/>
    <p:sldId id="285" r:id="rId15"/>
    <p:sldId id="286" r:id="rId16"/>
    <p:sldId id="291" r:id="rId17"/>
    <p:sldId id="287" r:id="rId18"/>
    <p:sldId id="288" r:id="rId19"/>
    <p:sldId id="289" r:id="rId20"/>
    <p:sldId id="290" r:id="rId21"/>
    <p:sldId id="278" r:id="rId22"/>
    <p:sldId id="275" r:id="rId23"/>
    <p:sldId id="262" r:id="rId24"/>
    <p:sldId id="263" r:id="rId25"/>
    <p:sldId id="264" r:id="rId26"/>
    <p:sldId id="265" r:id="rId27"/>
  </p:sldIdLst>
  <p:sldSz cx="12192000" cy="6858000"/>
  <p:notesSz cx="6858000" cy="9144000"/>
  <p:embeddedFontLst>
    <p:embeddedFont>
      <p:font typeface="Play" panose="020B0604020202020204" charset="0"/>
      <p:regular r:id="rId29"/>
      <p:bold r:id="rId30"/>
    </p:embeddedFont>
    <p:embeddedFont>
      <p:font typeface="Poppins" panose="00000500000000000000" pitchFamily="2" charset="0"/>
      <p:regular r:id="rId31"/>
      <p:bold r:id="rId32"/>
      <p:italic r:id="rId33"/>
      <p:boldItalic r:id="rId34"/>
    </p:embeddedFont>
    <p:embeddedFont>
      <p:font typeface="Quattrocento Sans" panose="020B0502050000020003" pitchFamily="3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6.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1.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font" Target="fonts/font10.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8T15:54:52.730"/>
    </inkml:context>
    <inkml:brush xml:id="br0">
      <inkml:brushProperty name="width" value="0.1" units="cm"/>
      <inkml:brushProperty name="height" value="0.1" units="cm"/>
      <inkml:brushProperty name="color" value="#004F8B"/>
    </inkml:brush>
  </inkml:definitions>
  <inkml:trace contextRef="#ctx0" brushRef="#br0">21 1 24575,'-11'3'0,"2"0"0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8T15:48:01.647"/>
    </inkml:context>
    <inkml:brush xml:id="br0">
      <inkml:brushProperty name="width" value="0.1" units="cm"/>
      <inkml:brushProperty name="height" value="0.1" units="cm"/>
      <inkml:brushProperty name="color" value="#004F8B"/>
    </inkml:brush>
  </inkml:definitions>
  <inkml:trace contextRef="#ctx0" brushRef="#br0">596 1 24575,'0'16'0,"0"-4"0,0 1 0,0-5 0,0 1 0,0 2 0,0-3 0,0 3 0,0-4 0,0 1 0,0 1 0,0-1 0,0 1 0,0-1 0,-1 0 0,-1-1 0,0 0 0,0 0 0,-1 2 0,-1-1 0,0 0 0,0 1 0,2-2 0,0 1 0,-1-1 0,-1 0 0,-2-2 0,2 1 0,2 0 0,-2 1 0,-2 4 0,1-3 0,-4 5 0,5-7 0,-2 5 0,2-5 0,1 2 0,0-2 0,1-1 0,-1 0 0,-1 1 0,-1 0 0,1 0 0,1 0 0,0-1 0,0 0 0,1 0 0,-1-1 0,-1 5 0,-1-2 0,-1 1 0,2-2 0,1-1 0,0-1 0,1 1 0,-2 1 0,-1 0 0,-2 2 0,0 3 0,-1-3 0,1 4 0,1-4 0,0 0 0,-3 3 0,2-3 0,-2 3 0,4-5 0,0 0 0,-1 0 0,0 1 0,-1-1 0,0 1 0,1-1 0,1-2 0,1 1 0,-1 0 0,-1-1 0,1 2 0,-1 0 0,2 0 0,-1 1 0,0 2 0,-1-5 0,1 3 0,-1-3 0,1 0 0,2 2 0,-1-1 0,0 1 0,-1-1 0,0 2 0,-4 4 0,4-3 0,-4 2 0,3-2 0,0 0 0,-1 0 0,1-1 0,2-1 0,0-2 0,0-1 0,2 3 0,0-1 0,-1 2 0,-2 1 0,-1 0 0,-1 1 0,2-3 0,1 0 0,0 0 0,-2 0 0,2 2 0,-2-3 0,2 1 0,0-1 0,0 1 0,0 2 0,-1 0 0,0 0 0,0-2 0,1-1 0,-1-1 0,2 0 0,1 1 0,0 0 0,-1 3 0,-2-1 0,0 2 0,-1-1 0,1 1 0,1-1 0,-2-2 0,2-1 0,0 0 0,0 1 0,0 0 0,-2 0 0,2 0 0,-2-1 0,1 3 0,1-1 0,0 1 0,1 0 0,5-1 0,1 3 0,4 0 0,6 8 0,-5-7 0,5 3 0,-8-9 0,3 0 0,0 0 0,3 2 0,-3-2 0,3 2 0,-5-3 0,0 0 0,1-2 0,-1 0 0,5-2 0,1 5 0,-1-2 0,5 4 0,-8-3 0,5 0 0,-5 0 0,0-1 0,-2 0 0,0-2 0,-1 2 0,-1 0 0,2 0 0,-1-1 0,1 1 0,1-1 0,1 2 0,3 1 0,-2 1 0,1 0 0,-2-1 0,0 0 0,0-1 0,1 0 0,-3 0 0,0 0 0,-1-2 0,1 1 0,1-1 0,1 2 0,3 5 0,-2-4 0,5 5 0,-4-6 0,1 1 0,0 0 0,-2 0 0,1 1 0,2 0 0,0-1 0,-1-2 0,0 1 0,-2-1 0,6 3 0,-6-2 0,6 2 0,-7-3 0,0 3 0,0-2 0,1 0 0,0 0 0,-1-1 0,0 1 0,0 0 0,-1 0 0,0-1 0,0 1 0,2 0 0,-1 0 0,1 2 0,-1-1 0,1 1 0,-2-1 0,1-1 0,-1 1 0,0-1 0,1 0 0,0 0 0,1 0 0,-1 2 0,1-1 0,0 1 0,2-2 0,1 1 0,1 0 0,0 1 0,1 1 0,1 0 0,-1 0 0,2-1 0,1 3 0,-3-3 0,3 3 0,-5-4 0,0 0 0,-1 1 0,-2-1 0,2 2 0,0-3 0,0 1 0,-2-1 0,-2-1 0,1 1 0,-1 0 0,1-1 0,1 2 0,-1-1 0,1 0 0,2 1 0,-3-1 0,3 1 0,-4-1 0,1-1 0,1 1 0,-1-2 0,1 2 0,-1 2 0,0-1 0,0-1 0,-1-1 0,0-1 0,0 1 0,2 1 0,-1-1 0,-1 0 0,-2 2 0,-3 1 0,-1 3 0,7 11 0,-1-5 0,4 5 0,-2-7 0,-1-2 0,1 0 0,-1 2 0,-2-4 0,-1 0 0,-1-4 0,1 0 0,-1-1 0,-2 3 0,0 2 0,-2 3 0,5 13 0,1-6 0,2 5 0,-2-9 0,-2-5 0,1-1 0,-1 2 0,-2-2 0,0 1 0,-1-1 0,3 2 0,2 1 0,2 4 0,1-2 0,0 0 0,0 0 0,-1-3 0,-1 2 0,-1-6 0,-3 2 0,1-4 0,1 2 0,-1 1 0,7 7 0,-3-1 0,4 3 0,-2 0 0,2 0 0,2 0 0,-1-1 0,-1-4 0,-4-4 0,0-1 0,-1 0 0,0-1 0,-1-1 0,0 0 0,0-1 0,-1 2 0,1-1 0,-2 1 0,0-3 0,1 1 0,2 1 0,0 1 0,1 2 0,3 3 0,-3-3 0,4 1 0,-1-3 0,-2-1 0,3-3 0,-1 0 0,-1 1 0,4-1 0,-6 2 0,0-1 0,-6 0 0,0-2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8T15:49:18.229"/>
    </inkml:context>
    <inkml:brush xml:id="br0">
      <inkml:brushProperty name="width" value="0.1" units="cm"/>
      <inkml:brushProperty name="height" value="0.1" units="cm"/>
      <inkml:brushProperty name="color" value="#004F8B"/>
    </inkml:brush>
  </inkml:definitions>
  <inkml:trace contextRef="#ctx0" brushRef="#br0">1 0 24575,'16'0'0,"-3"0"0,6 0 0,-4 0 0,4 0 0,-5 1 0,2 1 0,-5 0 0,2 1 0,6 3 0,-5-2 0,5 2 0,-7-2 0,-2 0 0,0 0 0,-1 0 0,-1-1 0,2 1 0,0-1 0,-1 0 0,1 1 0,-1-1 0,3 1 0,2 0 0,-2 0 0,3 2 0,-8-3 0,2 2 0,-3-2 0,-1-1 0,0 1 0,0-1 0,0 0 0,0 1 0,0 0 0,1 0 0,0-1 0,0 0 0,0 0 0,1-1 0,-2 2 0,1-2 0,-3 0 0,2 1 0,0 0 0,0 1 0,-1 0 0,0-1 0,-1-1 0,1 1 0,0-1 0,-1 1 0,2 0 0,1 0 0,1 1 0,-1-1 0,2 2 0,-3-3 0,1 2 0,-1-2 0,1 1 0,-1 0 0,0-1 0,0 0 0,0 0 0,-1 1 0,1-1 0,-1 1 0,1 0 0,2 1 0,-1-1 0,1 1 0,1 1 0,-2-3 0,3 2 0,-4-1 0,1 0 0,-1-1 0,-1 1 0,1-1 0,0 1 0,1 0 0,-1 1 0,-1 0 0,0-2 0,3 3 0,-2-3 0,3 2 0,-3-1 0,1-1 0,-1 1 0,0 0 0,0 0 0,0 1 0,0 1 0,-1-1 0,2 1 0,-2-1 0,4 0 0,-4 0 0,3 1 0,-2-1 0,-1 0 0,0-1 0,-1 0 0,0 0 0,1 0 0,2 0 0,-3 0 0,3 1 0,-2-1 0,1 3 0,0-3 0,0 2 0,-1-3 0,0 1 0,-1 2 0,2-2 0,1 2 0,-1-1 0,0 0 0,-1 0 0,0 0 0,-1-1 0,3 1 0,-1-1 0,-1 1 0,-1 0 0,1-2 0,-1 2 0,0-2 0,2 0 0,-4 1 0,2-2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8T15:49:32.380"/>
    </inkml:context>
    <inkml:brush xml:id="br0">
      <inkml:brushProperty name="width" value="0.1" units="cm"/>
      <inkml:brushProperty name="height" value="0.1" units="cm"/>
      <inkml:brushProperty name="color" value="#004F8B"/>
    </inkml:brush>
  </inkml:definitions>
  <inkml:trace contextRef="#ctx0" brushRef="#br0">1 0 24575,'11'0'0,"-2"0"0,-1 0 0,-2 0 0,-1 0 0,0 0 0,0 0 0,0 0 0,1 0 0,-1 0 0,1 0 0,-1 0 0,0 0 0,0 0 0,0 0 0,1 0 0,-1 0 0,0 1 0,0 0 0,0 1 0,0 0 0,1 0 0,-1-1 0,0 1 0,0 0 0,0-1 0,0 1 0,-4 0 0,-7 0 0,0-1 0,-5-1 0,4 1 0,2 0 0,-1 1 0,2 0 0,0-1 0,0 1 0,0-1 0,-1-1 0,-3 0 0,2 0 0,-2 0 0,3 0 0,1 0 0,13 7 0,-4-4 0,9 6 0,-6-5 0,-2-2 0,3 4 0,-4-3 0,1 1 0,-1 0 0,0-2 0,0 2 0,0 0 0,1-1 0,-2 1 0,0 0 0,0-1 0,-1-1 0,2 0 0,1 1 0,-1 1 0,1 1 0,-1-2 0,0 1 0,0-2 0,-1 2 0,0-1 0,-1 0 0,0 0 0,2 2 0,-1-2 0,2 1 0,-3 0 0,3 1 0,-2 0 0,-1-1 0,0 0 0,-1-2 0,1 1 0,0-1 0,0 1 0,0 0 0,-1 0 0,3 2 0,-2-2 0,2 3 0,-2-3 0,1 0 0,0 0 0,0 0 0,1 1 0,0 0 0,-1 0 0,0-2 0,-1 1 0,1-1 0,1 1 0,0 1 0,-1-1 0,0 0 0,0 0 0,1-1 0,0 2 0,-1-2 0,0 1 0,0 0 0,1 0 0,1 0 0,-1 1 0,0-1 0,0 0 0,0 0 0,0-1 0,1 1 0,-1 0 0,-1-1 0,0 0 0,0 2 0,1-2 0,0 1 0,-1 0 0,0-1 0,0 0 0,0 0 0,0 0 0,-1 0 0,-1 1 0,2-2 0,-1 2 0,1-1 0,-1 2 0,1 1 0,1 0 0,0 0 0,3 3 0,-1-1 0,1 0 0,0-1 0,0-2 0,0 3 0,-1-2 0,-3-1 0,0 0 0,1 0 0,6 3 0,-3 0 0,5 5 0,-4-3 0,-1-1 0,1-1 0,-2-1 0,0-1 0,-1 0 0,-1-1 0,1 2 0,-1-1 0,1-1 0,0 1 0,0-2 0,2 3 0,-3-3 0,3 2 0,-3-3 0,0 2 0,1-2 0,0 1 0,0 0 0,0 0 0,-1 0 0,0-1 0,1 0 0,0 1 0,1-1 0,0 1 0,-1 1 0,0 0 0,0 0 0,2-1 0,1 2 0,-2-2 0,7 3 0,-8-4 0,6 3 0,-7-4 0,1 1 0,-2 0 0,-1 0 0,-1 2 0,1 1 0,3 2 0,8 7 0,-4-2 0,3 4 0,-6-8 0,0 1 0,-2-4 0,0 2 0,-3-6 0,-1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8T15:50:00.391"/>
    </inkml:context>
    <inkml:brush xml:id="br0">
      <inkml:brushProperty name="width" value="0.1" units="cm"/>
      <inkml:brushProperty name="height" value="0.1" units="cm"/>
      <inkml:brushProperty name="color" value="#004F8B"/>
    </inkml:brush>
  </inkml:definitions>
  <inkml:trace contextRef="#ctx0" brushRef="#br0">1 0 24575,'8'2'0,"-1"-1"0,-5 1 0,1 1 0,-1-1 0,1 1 0,0 0 0,0 0 0,0-1 0,-1 1 0,2-2 0,0 2 0,0-1 0,-1 1 0,0 1 0,-1-1 0,2 0 0,-1 1 0,1-1 0,-1 0 0,-1 1 0,1 0 0,-1 0 0,1-1 0,-1 0 0,1-1 0,0 2 0,0 0 0,1 1 0,0 1 0,1-1 0,-2-1 0,1-1 0,-2 1 0,1 1 0,0-1 0,-1 0 0,1-2 0,-1 1 0,0 0 0,0 2 0,1 1 0,-1-2 0,2 2 0,0 0 0,-1-2 0,1 2 0,-1-2 0,-1 0 0,1 0 0,-2 0 0,2 0 0,-1 1 0,1 0 0,4 2 0,-3-3 0,2 2 0,-1-2 0,0 4 0,1-3 0,0 2 0,-1-3 0,1 0 0,-1 2 0,-2-2 0,0 0 0,1-1 0,0 1 0,0 0 0,1 0 0,-1 0 0,2 1 0,-1 0 0,0 0 0,-1 0 0,0-1 0,0-1 0,-1 0 0,1-1 0,-2 2 0,0 1 0,2 0 0,0 3 0,2-2 0,-1 2 0,1-2 0,-2 1 0,0 0 0,-1 0 0,0-1 0,0-1 0,1 0 0,-1 1 0,0 0 0,0-1 0,0-1 0,-1 0 0,1 0 0,-1 1 0,2 0 0,-1 0 0,1 0 0,-2-2 0,1 0 0,-1 1 0,1 1 0,-1 1 0,1-1 0,0-1 0,0 0 0,1 0 0,0 1 0,1 0 0,-2-1 0,1 1 0,0 0 0,0 1 0,0-1 0,0 1 0,1 0 0,-2 0 0,1 2 0,-1-3 0,1 5 0,0-4 0,1 1 0,-2-2 0,0 1 0,1-1 0,0 1 0,-1 0 0,1-1 0,-1 1 0,0-1 0,-1 1 0,2 2 0,-2-2 0,2 1 0,-3-2 0,0 1 0,2-1 0,-1 1 0,-1-1 0,1 0 0,0 0 0,-1 0 0,1 1 0,0-1 0,-1 1 0,2 0 0,-2 1 0,1-1 0,0 1 0,0-2 0,-1 1 0,0 0 0,0-2 0,1 0 0,-1 1 0,2-1 0,-2 1 0,2-2 0,-1 1 0,0 0 0,1 0 0,0 1 0,0 1 0,-2 0 0,2-2 0,-1 1 0,0-2 0,2 1 0,-2 1 0,2 0 0,3 3 0,-2-2 0,2 1 0,-2-2 0,-2 0 0,1 0 0,-1-1 0,0-1 0,1-1 0,0 0 0,4 7 0,0-2 0,1 6 0,-1-3 0,0 0 0,-2-3 0,1 1 0,-3-4 0,-1 0 0,-1 0 0,-1 0 0,0 1 0,1 0 0,5 6 0,-1-5 0,3 7 0,-4-6 0,1 1 0,0-1 0,1-1 0,-2-1 0,1 0 0,-3-3 0,0 2 0,1-1 0,0 1 0,1 0 0,0 0 0,0 0 0,0-1 0,-1 1 0,1 1 0,-1-1 0,1 0 0,0 0 0,0-1 0,-1 0 0,-1 0 0,2 0 0,-3-1 0,0-1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8T15:50:06.037"/>
    </inkml:context>
    <inkml:brush xml:id="br0">
      <inkml:brushProperty name="width" value="0.1" units="cm"/>
      <inkml:brushProperty name="height" value="0.1" units="cm"/>
      <inkml:brushProperty name="color" value="#004F8B"/>
    </inkml:brush>
  </inkml:definitions>
  <inkml:trace contextRef="#ctx0" brushRef="#br0">1 1 24575,'0'9'0,"1"-1"0,0-3 0,1 0 0,1 0 0,0 1 0,0 0 0,-2 0 0,1-1 0,-2 1 0,1-2 0,1 3 0,1-1 0,3 8 0,-1-6 0,0 5 0,-1-7 0,1 2 0,-2 0 0,0 0 0,0-1 0,0-2 0,0 0 0,0 0 0,1-1 0,-2-1 0,2 1 0,0 1 0,0 0 0,1 0 0,-2-1 0,0 0 0,0 0 0,0 1 0,-2 0 0,0 0 0,0 2 0,0-1 0,1 1 0,1 1 0,-2-1 0,3 1 0,-3-3 0,1 0 0,0 1 0,0-1 0,0 0 0,1 1 0,0-1 0,-1 1 0,1 1 0,0-1 0,-2 2 0,1-4 0,0 0 0,-1 0 0,2 0 0,-2 1 0,2 0 0,0-1 0,-1 1 0,2 1 0,-1 0 0,-1 0 0,1-2 0,-1 0 0,-1 0 0,0 0 0,0 0 0,0 0 0,2-1 0,-1 1 0,2 4 0,-2-1 0,2 3 0,-2 0 0,1-3 0,-1 0 0,-1-2 0,1 1 0,-1-1 0,0-1 0,1 1 0,1 1 0,0 1 0,2 2 0,-1-3 0,0 1 0,-2-1 0,1-1 0,-2-1 0,1-1 0,0 0 0,0 0 0,1-1 0,1 1 0,1 2 0,1 2 0,1 0 0,0 0 0,-2-2 0,-1 0 0,1 0 0,0 0 0,1 0 0,0 0 0,0 0 0,-1-1 0,1 2 0,-2-2 0,0 2 0,-1 0 0,1-2 0,0 2 0,0-1 0,-1 0 0,0-1 0,0-1 0,-1 1 0,2 0 0,0 1 0,1 0 0,0 1 0,1-1 0,-1 1 0,1-1 0,-2 0 0,1-1 0,-1 1 0,0 1 0,0 0 0,-1-1 0,0 1 0,-1-1 0,2-2 0,-1-1 0,1 1 0,0 0 0,-1 2 0,2 0 0,0 0 0,1 1 0,-1 0 0,1-1 0,0 1 0,-1 0 0,0 2 0,-2-4 0,1 2 0,-2-3 0,1 0 0,-1 0 0,2 1 0,-1 1 0,1 1 0,0 1 0,1 1 0,0 1 0,-1-2 0,0 1 0,-1 0 0,-1-2 0,0 2 0,0-2 0,1 1 0,0-2 0,1 3 0,-3-3 0,1 1 0,0 0 0,1-1 0,0 1 0,-2 0 0,2-2 0,-2 0 0,0-1 0,1 1 0,1 1 0,0 1 0,1 1 0,3 4 0,-3-2 0,3 2 0,-3-4 0,-1-2 0,0 1 0,0-1 0,-1 0 0,0-2 0,-1-2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8T15:50:28.859"/>
    </inkml:context>
    <inkml:brush xml:id="br0">
      <inkml:brushProperty name="width" value="0.1" units="cm"/>
      <inkml:brushProperty name="height" value="0.1" units="cm"/>
      <inkml:brushProperty name="color" value="#004F8B"/>
    </inkml:brush>
  </inkml:definitions>
  <inkml:trace contextRef="#ctx0" brushRef="#br0">1 2853 24575,'9'0'0,"-1"-1"0,-3-1 0,1 1 0,-1-2 0,0 1 0,0-1 0,0-1 0,0 1 0,2 0 0,1-1 0,-1 1 0,0 0 0,-3 1 0,-1 0 0,1 1 0,0-2 0,2 2 0,-1-4 0,-1 4 0,1-3 0,0 3 0,1-2 0,3 0 0,-3 1 0,2 1 0,-3 1 0,0 0 0,0 0 0,-1-1 0,0-1 0,1 1 0,-1 0 0,1 0 0,-1 1 0,2 0 0,-1 0 0,0 0 0,0 0 0,0 0 0,0 0 0,1 0 0,-1 0 0,1 0 0,-1 0 0,0 0 0,0 0 0,0 0 0,0 0 0,0 0 0,0 0 0,0 0 0,1 0 0,0 0 0,-1 0 0,0 0 0,0 0 0,0 0 0,0 0 0,1 0 0,0 0 0,-1-1 0,1 0 0,-2-1 0,1 1 0,-1 0 0,0-1 0,1 1 0,-1-1 0,2 1 0,1-1 0,-1 1 0,5-3 0,-4 3 0,4-2 0,-3 1 0,0-1 0,0 1 0,-2 0 0,-1 0 0,0 1 0,0-2 0,1 0 0,-1 2 0,0-2 0,0 1 0,-1 0 0,0 0 0,1 1 0,0-1 0,-1 0 0,0 0 0,0 0 0,0-1 0,2 1 0,-1 0 0,0 0 0,-1 0 0,0-1 0,-1-1 0,1 1 0,1-2 0,1 2 0,-2-1 0,-1 1 0,1 1 0,0-1 0,0 1 0,0-1 0,0 1 0,0-2 0,0 2 0,2-3 0,0 1 0,0 0 0,-1 0 0,-2 1 0,1 1 0,-1 0 0,1 1 0,-2-1 0,1-1 0,0 0 0,2-1 0,0 0 0,0 0 0,-1 1 0,0 1 0,0-1 0,0 0 0,-1 0 0,1 2 0,-1-2 0,1 2 0,0-1 0,-2 0 0,2-1 0,0 0 0,-1 0 0,1 0 0,1 0 0,-1 1 0,2 0 0,-3 0 0,2 0 0,1 0 0,0 0 0,0 0 0,-1 0 0,0 0 0,0 0 0,0 0 0,0-1 0,0 2 0,0-2 0,0 2 0,0-2 0,-1 1 0,0 0 0,-1 0 0,2 0 0,0 0 0,1-2 0,0 1 0,-1-1 0,1 1 0,-1 1 0,0 0 0,-1 0 0,2 0 0,-2-1 0,4 0 0,-3 0 0,0 2 0,-1-2 0,0 2 0,-1 0 0,2-1 0,0 1 0,2-2 0,-2 0 0,1 1 0,-3 0 0,1 1 0,1-1 0,-1-1 0,0 1 0,1-1 0,0 0 0,-1 1 0,0-1 0,0 1 0,0 0 0,1 0 0,-1 0 0,0-1 0,0 1 0,0-2 0,1 1 0,0-1 0,-2 2 0,0-1 0,-1 0 0,2 0 0,0-1 0,1 0 0,0 0 0,0-1 0,1 2 0,-1-1 0,0 1 0,1 0 0,-2 1 0,-1-1 0,1 0 0,0 0 0,0 0 0,0 1 0,-1-1 0,-1 0 0,2 2 0,-1-1 0,1 0 0,-1 1 0,0-2 0,1 2 0,0-1 0,0 1 0,0 0 0,0-1 0,0 1 0,0-2 0,1 1 0,0 1 0,-1-2 0,-1 2 0,1-1 0,1-1 0,0 0 0,3 0 0,-2 0 0,1 1 0,1-2 0,-2 0 0,2 0 0,-2 3 0,-1-2 0,1 2 0,-1-1 0,0 0 0,0 0 0,0 1 0,1-2 0,-1 2 0,-1-2 0,0 1 0,0 0 0,-1 0 0,1 0 0,0 0 0,-1 0 0,2 1 0,0-1 0,1 0 0,-1 0 0,3-2 0,-2 2 0,0-1 0,-2 1 0,0 0 0,1-1 0,0 1 0,-1 0 0,-1 1 0,1-1 0,0 0 0,1 0 0,-1-1 0,0 1 0,0-1 0,0 0 0,0 1 0,0-1 0,-1 1 0,0 0 0,1 1 0,-2-2 0,1 0 0,1 1 0,0-1 0,1 0 0,0 1 0,-1 0 0,0-1 0,-2 1 0,1-1 0,1 0 0,0 0 0,1 0 0,0-1 0,0 2 0,0-2 0,0 0 0,0 1 0,-1 0 0,0 0 0,-1 1 0,0 0 0,1 1 0,0-2 0,1 0 0,-1 0 0,-1 1 0,1-1 0,-1 0 0,1 1 0,1-1 0,-1 0 0,0 0 0,1 2 0,-1-1 0,-1 0 0,1 1 0,0-2 0,1 2 0,1-2 0,-1 0 0,0 1 0,1-1 0,-1 0 0,0 1 0,0-1 0,1-1 0,-1 1 0,0 0 0,0 2 0,-1 0 0,-1 0 0,1-1 0,1 1 0,-1-1 0,0 1 0,0-1 0,-2 0 0,2 0 0,0 1 0,0-2 0,2 2 0,-1-1 0,0 0 0,-1 1 0,2-1 0,-2 0 0,0 0 0,0 0 0,0 0 0,2 0 0,-1 1 0,-1-2 0,0 2 0,0-1 0,0 0 0,1 1 0,-1-2 0,-1 1 0,1 0 0,-1-1 0,2 2 0,-1-1 0,0 1 0,0 0 0,-1-1 0,1 0 0,-1 0 0,1 0 0,-1 1 0,0-2 0,1 2 0,-1-2 0,1 1 0,1-1 0,0 0 0,0 0 0,-2 0 0,0 1 0,-1-1 0,2 2 0,-1-2 0,1 1 0,-1 0 0,1-1 0,0 0 0,0 1 0,-2-1 0,1 0 0,0 1 0,1-2 0,2 1 0,-3-1 0,1 1 0,0 0 0,0 0 0,1 0 0,-2-1 0,1 1 0,-1 0 0,2-1 0,0 0 0,0 0 0,0 0 0,-1 0 0,0 1 0,-1 2 0,0-2 0,1 2 0,-2-2 0,1 1 0,1-1 0,0-1 0,1 0 0,0 0 0,0 1 0,0 0 0,-1 0 0,0 1 0,-2-1 0,1 0 0,0 0 0,-1 0 0,2 2 0,-1-1 0,0 0 0,2 0 0,-1-1 0,1-1 0,0 1 0,0-2 0,1 2 0,-1-1 0,0 1 0,-1 1 0,0-1 0,-1 2 0,2-2 0,0 2 0,0-2 0,0-1 0,-2 1 0,1 0 0,0-1 0,1 0 0,0 1 0,0 0 0,-1 0 0,0 1 0,1-1 0,-1 0 0,1 0 0,0 1 0,0-1 0,0 0 0,0-1 0,1 2 0,-1-1 0,-2 1 0,1 1 0,-1-2 0,1 2 0,-1-2 0,-1 0 0,1 1 0,1-2 0,1 1 0,0-1 0,-1 1 0,0 0 0,0 1 0,1-2 0,0 1 0,0-1 0,1 1 0,-1 0 0,0 0 0,0-1 0,0 0 0,0 1 0,0-1 0,-1 1 0,0 1 0,0 0 0,1-1 0,-2 1 0,0-2 0,0 1 0,0 0 0,0 0 0,0 1 0,0 0 0,1 1 0,-2-2 0,1 0 0,1 1 0,0-1 0,0 0 0,-1 1 0,1-1 0,0 0 0,0 1 0,0-1 0,-1 0 0,2 1 0,-1-1 0,0 1 0,-1-1 0,1 0 0,0 0 0,0 0 0,0 1 0,0-1 0,-1 1 0,1-1 0,0 0 0,0 0 0,2 0 0,-1 0 0,0 0 0,0-1 0,0 1 0,1 0 0,-1 1 0,-1-1 0,0 1 0,-1 0 0,0 0 0,1 0 0,0 0 0,0 0 0,0 0 0,-1-1 0,1 1 0,1 0 0,0-1 0,0 1 0,1 0 0,0-1 0,0 0 0,-1-1 0,1 1 0,-2 0 0,-1 1 0,1-1 0,0 1 0,1-1 0,1 0 0,0 0 0,0 0 0,1-1 0,-1 1 0,1-1 0,-2 1 0,1 1 0,0-1 0,0 0 0,-1 0 0,0 0 0,0 1 0,0-1 0,0 0 0,1 1 0,-1-1 0,0 1 0,0 0 0,-1 0 0,0 0 0,-1-1 0,0 0 0,1 2 0,-1-2 0,1 2 0,-2-2 0,1 0 0,0 2 0,0-2 0,1 1 0,-1 0 0,0-1 0,1 0 0,0 1 0,0-1 0,-1 1 0,2 0 0,-2-1 0,0 2 0,0-2 0,-1 1 0,1-1 0,0 0 0,1 0 0,1 0 0,-1 0 0,1-1 0,-2 1 0,1 0 0,0 0 0,0 0 0,0 0 0,-1 0 0,0-1 0,1 1 0,-2 1 0,1-1 0,0 0 0,0 0 0,0 0 0,1-1 0,1 0 0,0-1 0,1 1 0,-2 0 0,0 1 0,0 1 0,0-2 0,0 0 0,-1 0 0,2 0 0,-1-1 0,3 1 0,-3 0 0,2 1 0,-2-1 0,1 0 0,-1 0 0,1 1 0,-1 0 0,0-1 0,1 1 0,0-2 0,0 1 0,0 0 0,1-1 0,-1 2 0,0-1 0,-1 1 0,0-1 0,-2 1 0,2-1 0,-1 2 0,0-1 0,0 0 0,-1-1 0,2 1 0,0-1 0,1 1 0,0-1 0,0-2 0,1-2 0,0 0 0,0 1 0,1 1 0,1 0 0,1-2 0,-2 4 0,0-2 0,-2 2 0,1 0 0,0 0 0,0-1 0,-1 2 0,1-1 0,0 0 0,-1 0 0,0 1 0,0-1 0,0 1 0,-1 0 0,0 0 0,1-1 0,-2 0 0,3 0 0,-2-1 0,2 0 0,-1 0 0,1 0 0,-1 1 0,-1 0 0,0-1 0,1 1 0,-1 0 0,1 1 0,0-1 0,0 0 0,0 0 0,-1 0 0,-1 1 0,0 0 0,2 0 0,-2-1 0,0 1 0,0 0 0,-1 0 0,1 0 0,1-1 0,-1 1 0,1-1 0,-2 1 0,1 0 0,-1 1 0,1-1 0,0 0 0,0 1 0,0-1 0,1 0 0,0-1 0,0 0 0,-1 0 0,1 2 0,-1-1 0,1 1 0,0-1 0,0-1 0,2 0 0,-1-1 0,0 1 0,0 0 0,0 0 0,1 0 0,-1-1 0,1 1 0,-2 0 0,2 0 0,-1-1 0,1-1 0,-1 1 0,1-1 0,0 2 0,-1 0 0,-2 1 0,1 0 0,0-1 0,0 0 0,2-1 0,-1 0 0,3-2 0,-4 2 0,4-1 0,-5 3 0,4-1 0,-4 0 0,3 1 0,-3-1 0,1 2 0,-2-1 0,1 1 0,0-1 0,-1 0 0,1 0 0,0-2 0,3-1 0,-3 1 0,3-2 0,-3 2 0,0 0 0,1 0 0,0 0 0,2 0 0,-2-1 0,0 1 0,-1 1 0,1 0 0,1 1 0,1-2 0,-1 1 0,0-1 0,-1 2 0,0-1 0,0 1 0,1-2 0,0 3 0,0-2 0,-1-1 0,0 2 0,0-1 0,1 1 0,0-1 0,0-1 0,0 1 0,-1 0 0,-1 1 0,1 0 0,0 1 0,0-1 0,0 0 0,-1 0 0,-1 1 0,1-1 0,0 0 0,0 0 0,0 1 0,0-1 0,1-1 0,-1 1 0,0-1 0,0 2 0,1-1 0,0-1 0,0-1 0,0 1 0,-2 1 0,1 0 0,0 1 0,2-2 0,-1-1 0,0 1 0,0-1 0,0 2 0,1 0 0,-1-1 0,0 0 0,0 0 0,0-1 0,1-1 0,0 2 0,-1 0 0,0 1 0,0 0 0,-1-1 0,1 0 0,0-1 0,1-1 0,2-2 0,-3 3 0,2-2 0,-3 1 0,3 1 0,-1-1 0,1 0 0,0 0 0,0 0 0,-1 0 0,0 1 0,1 0 0,1 0 0,-1 0 0,2-1 0,-2 0 0,0 2 0,0-1 0,-1 1 0,3-2 0,-2 1 0,1 0 0,-2 3 0,1-2 0,-1 1 0,1-1 0,-1 0 0,-1 0 0,0 0 0,0 1 0,1-1 0,0-1 0,0 0 0,0 0 0,1 1 0,0-1 0,0 2 0,1-3 0,-1 2 0,0 0 0,-2 1 0,0 1 0,-1-1 0,2 1 0,-1 0 0,0-2 0,1-1 0,0 1 0,-1 1 0,0 0 0,-1 0 0,0 0 0,0-1 0,1 1 0,1-2 0,0 1 0,1-1 0,0 0 0,-2 1 0,-1 2 0,0-1 0,-1 1 0,1-1 0,0 0 0,0 1 0,0-1 0,0-1 0,0 1 0,1-2 0,0 1 0,-1-2 0,1 2 0,-1 0 0,-1 1 0,2-1 0,0-1 0,0-1 0,-1 1 0,0 1 0,0 1 0,0-1 0,0-2 0,1 1 0,0 1 0,-1 0 0,1 1 0,-1 1 0,-1-2 0,2 0 0,0-1 0,1-1 0,-1 0 0,0 2 0,0-2 0,0 1 0,0-1 0,0 1 0,-1 0 0,2 0 0,0-1 0,-1 0 0,0 0 0,0 1 0,-1-1 0,1 1 0,0-1 0,0-1 0,1 1 0,0-2 0,-1 3 0,0 0 0,-1 2 0,-1-1 0,0 1 0,-1-1 0,1 0 0,-1 0 0,-1-1 0,1 1 0,1 0 0,-2 1 0,-4 2 0,0-1 0,-3 2 0,2 0 0,2 0 0,1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8T15:50:35.333"/>
    </inkml:context>
    <inkml:brush xml:id="br0">
      <inkml:brushProperty name="width" value="0.1" units="cm"/>
      <inkml:brushProperty name="height" value="0.1" units="cm"/>
      <inkml:brushProperty name="color" value="#004F8B"/>
    </inkml:brush>
  </inkml:definitions>
  <inkml:trace contextRef="#ctx0" brushRef="#br0">1 1164 24575,'9'-1'0,"-1"-1"0,-3-1 0,0-1 0,2 0 0,-1 0 0,0-1 0,1 1 0,-1 0 0,-1 0 0,1 1 0,-2-1 0,-1 1 0,0 1 0,0-1 0,-1 0 0,1 0 0,0 1 0,-1 0 0,2 0 0,-1 0 0,1 0 0,-2-1 0,1 0 0,0 0 0,0 1 0,-1-1 0,0-1 0,-1 0 0,-1-1 0,1-2 0,2 1 0,0-2 0,-1 3 0,1 2 0,-2-1 0,1 0 0,1-1 0,0 1 0,0 0 0,-1 0 0,1 0 0,-1 0 0,1 0 0,0 0 0,-1 0 0,1 0 0,-1 0 0,1 1 0,-1-2 0,1 1 0,0 0 0,0 1 0,0 1 0,-1-2 0,2 1 0,-1-1 0,0 0 0,1 1 0,-1-1 0,1 0 0,-1-2 0,0 2 0,1-1 0,-1 2 0,0-1 0,0 0 0,1 0 0,0 1 0,0-1 0,0-1 0,1-2 0,0 2 0,3-4 0,-4 5 0,2-2 0,-3 2 0,0 1 0,0 0 0,-1-1 0,2 0 0,-1-2 0,1 1 0,-2 0 0,1 0 0,2-3 0,-2 2 0,3-1 0,-2 1 0,1 0 0,-1 0 0,0-1 0,1 1 0,-1 1 0,1 1 0,-1 0 0,0-1 0,0 0 0,0 1 0,1 0 0,1-3 0,-2 2 0,1-1 0,-2 3 0,2-2 0,-1 0 0,2-1 0,-1 0 0,1 0 0,-2 1 0,0 0 0,-1 2 0,0-1 0,1-1 0,0 2 0,-1-1 0,1-1 0,0 1 0,0-1 0,1 1 0,-1 0 0,0 0 0,0 1 0,-1-1 0,1 1 0,-1 0 0,-1 0 0,1 1 0,-1-2 0,1 0 0,0 0 0,0-2 0,0 3 0,1-2 0,0-1 0,-1 2 0,1-2 0,0 1 0,0 0 0,-1 1 0,1-1 0,-1 0 0,1-1 0,0 1 0,-1 1 0,0-1 0,1 0 0,0 0 0,0 0 0,-1 0 0,0 0 0,0 0 0,0 1 0,-1 0 0,1 0 0,-1-1 0,1 0 0,-1 0 0,2 0 0,-1-1 0,1 0 0,0 0 0,0-2 0,0 2 0,0-1 0,-2 2 0,1-1 0,1 0 0,0 1 0,-2-1 0,1 0 0,-2 1 0,2 0 0,-1 0 0,1 0 0,0-1 0,0 0 0,1 1 0,0-2 0,-1 2 0,-1-1 0,1-2 0,0 2 0,0-1 0,0 2 0,-2-1 0,1 1 0,-1 1 0,1 0 0,0 1 0,-1-1 0,0 0 0,2 2 0,-2-2 0,1-1 0,1 1 0,-2-2 0,2 1 0,-1 0 0,1 0 0,-1 0 0,1-1 0,-1 1 0,1-1 0,0 0 0,0 0 0,-1 1 0,1 1 0,-1 1 0,0-2 0,0 2 0,0-1 0,-1 0 0,2 0 0,-2-1 0,2 1 0,-1 0 0,1 0 0,0 0 0,-1 0 0,1 0 0,-2 1 0,1-1 0,0 0 0,1 0 0,0-2 0,0 2 0,0-2 0,-1 3 0,0-2 0,-1 0 0,1 0 0,-1-1 0,2 0 0,0 1 0,2 0 0,-1 0 0,-1 1 0,0 0 0,-1 0 0,1-1 0,2-2 0,-1 3 0,2-3 0,-3 3 0,0 0 0,-1 0 0,0 0 0,0-1 0,1 0 0,1-1 0,0 2 0,0-1 0,-1 3 0,0-2 0,-2 3 0,0-2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a:solidFill>
                  <a:srgbClr val="222222"/>
                </a:solidFill>
                <a:latin typeface="Arial"/>
                <a:ea typeface="Arial"/>
                <a:cs typeface="Arial"/>
                <a:sym typeface="Arial"/>
              </a:rPr>
              <a:t>For over thirty years Mad River Path board and volunteers held a vision for connecting Warren and Waitsfield with an unbroken bike and pedestrian path.</a:t>
            </a:r>
            <a:endParaRPr/>
          </a:p>
        </p:txBody>
      </p:sp>
      <p:sp>
        <p:nvSpPr>
          <p:cNvPr id="97" name="Google Shape;9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a:solidFill>
                  <a:srgbClr val="222222"/>
                </a:solidFill>
                <a:latin typeface="Arial"/>
                <a:ea typeface="Arial"/>
                <a:cs typeface="Arial"/>
                <a:sym typeface="Arial"/>
              </a:rPr>
              <a:t>We now have a unique opportunity to realize this vision for the benefit of present and future generations</a:t>
            </a:r>
            <a:endParaRPr/>
          </a:p>
        </p:txBody>
      </p:sp>
      <p:sp>
        <p:nvSpPr>
          <p:cNvPr id="111" name="Google Shape;11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a:solidFill>
                  <a:srgbClr val="222222"/>
                </a:solidFill>
                <a:latin typeface="Arial"/>
                <a:ea typeface="Arial"/>
                <a:cs typeface="Arial"/>
                <a:sym typeface="Arial"/>
              </a:rPr>
              <a:t>Through public engagement, field work, and engineering study, we have determined the best way to connect the villages in the Mad River Valley with a contiguous off-road Bike and Pedestrian Path.</a:t>
            </a:r>
            <a:endParaRPr/>
          </a:p>
        </p:txBody>
      </p:sp>
      <p:sp>
        <p:nvSpPr>
          <p:cNvPr id="126" name="Google Shape;12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a:solidFill>
                  <a:srgbClr val="222222"/>
                </a:solidFill>
                <a:latin typeface="Arial"/>
                <a:ea typeface="Arial"/>
                <a:cs typeface="Arial"/>
                <a:sym typeface="Arial"/>
              </a:rPr>
              <a:t>We now have a unique opportunity to realize this vision for the benefit of present and future generations</a:t>
            </a:r>
            <a:endParaRPr/>
          </a:p>
        </p:txBody>
      </p:sp>
      <p:sp>
        <p:nvSpPr>
          <p:cNvPr id="104" name="Google Shape;10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1_Blank">
    <p:bg>
      <p:bgPr>
        <a:solidFill>
          <a:srgbClr val="FFF5F2"/>
        </a:solidFill>
        <a:effectLst/>
      </p:bgPr>
    </p:bg>
    <p:spTree>
      <p:nvGrpSpPr>
        <p:cNvPr id="1" name=""/>
        <p:cNvGrpSpPr/>
        <p:nvPr/>
      </p:nvGrpSpPr>
      <p:grpSpPr>
        <a:xfrm>
          <a:off x="0" y="0"/>
          <a:ext cx="0" cy="0"/>
          <a:chOff x="0" y="0"/>
          <a:chExt cx="0" cy="0"/>
        </a:xfrm>
      </p:grpSpPr>
      <p:sp>
        <p:nvSpPr>
          <p:cNvPr id="171" name="Slide Number"/>
          <p:cNvSpPr txBox="1">
            <a:spLocks noGrp="1"/>
          </p:cNvSpPr>
          <p:nvPr>
            <p:ph type="sldNum" sz="quarter" idx="2"/>
          </p:nvPr>
        </p:nvSpPr>
        <p:spPr>
          <a:xfrm>
            <a:off x="5995162" y="6445250"/>
            <a:ext cx="208027" cy="233554"/>
          </a:xfrm>
          <a:prstGeom prst="rect">
            <a:avLst/>
          </a:prstGeom>
        </p:spPr>
        <p:txBody>
          <a:bodyPr/>
          <a:lstStyle>
            <a:lvl1pPr>
              <a:defRPr>
                <a:solidFill>
                  <a:srgbClr val="5E5E5E"/>
                </a:solidFill>
              </a:defRPr>
            </a:lvl1pPr>
          </a:lstStyle>
          <a:p>
            <a:fld id="{86CB4B4D-7CA3-9044-876B-883B54F8677D}" type="slidenum">
              <a:t>‹#›</a:t>
            </a:fld>
            <a:endParaRPr/>
          </a:p>
        </p:txBody>
      </p:sp>
    </p:spTree>
    <p:extLst>
      <p:ext uri="{BB962C8B-B14F-4D97-AF65-F5344CB8AC3E}">
        <p14:creationId xmlns:p14="http://schemas.microsoft.com/office/powerpoint/2010/main" val="390522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amp; Bullets">
    <p:bg>
      <p:bgPr>
        <a:solidFill>
          <a:srgbClr val="FFF5F2"/>
        </a:solidFill>
        <a:effectLst/>
      </p:bgPr>
    </p:bg>
    <p:spTree>
      <p:nvGrpSpPr>
        <p:cNvPr id="1" name=""/>
        <p:cNvGrpSpPr/>
        <p:nvPr/>
      </p:nvGrpSpPr>
      <p:grpSpPr>
        <a:xfrm>
          <a:off x="0" y="0"/>
          <a:ext cx="0" cy="0"/>
          <a:chOff x="0" y="0"/>
          <a:chExt cx="0" cy="0"/>
        </a:xfrm>
      </p:grpSpPr>
      <p:sp>
        <p:nvSpPr>
          <p:cNvPr id="56" name="Body Level One…"/>
          <p:cNvSpPr txBox="1">
            <a:spLocks noGrp="1"/>
          </p:cNvSpPr>
          <p:nvPr>
            <p:ph type="body" sz="half" idx="1" hasCustomPrompt="1"/>
          </p:nvPr>
        </p:nvSpPr>
        <p:spPr>
          <a:xfrm>
            <a:off x="1041400" y="2097616"/>
            <a:ext cx="10103564" cy="3141030"/>
          </a:xfrm>
          <a:prstGeom prst="rect">
            <a:avLst/>
          </a:prstGeom>
        </p:spPr>
        <p:txBody>
          <a:bodyPr anchor="t"/>
          <a:lstStyle>
            <a:lvl1pPr marL="317500" indent="-317500" algn="l" defTabSz="177800">
              <a:lnSpc>
                <a:spcPct val="100000"/>
              </a:lnSpc>
              <a:spcBef>
                <a:spcPts val="2150"/>
              </a:spcBef>
              <a:buSzPct val="100000"/>
              <a:buBlip>
                <a:blip r:embed="rId2"/>
              </a:buBlip>
              <a:defRPr spc="18">
                <a:solidFill>
                  <a:schemeClr val="accent1">
                    <a:satOff val="36598"/>
                    <a:lumOff val="-17227"/>
                  </a:schemeClr>
                </a:solidFill>
              </a:defRPr>
            </a:lvl1pPr>
            <a:lvl2pPr marL="635000" indent="-317500" algn="l" defTabSz="177800">
              <a:lnSpc>
                <a:spcPct val="100000"/>
              </a:lnSpc>
              <a:spcBef>
                <a:spcPts val="2150"/>
              </a:spcBef>
              <a:buSzPct val="100000"/>
              <a:buBlip>
                <a:blip r:embed="rId2"/>
              </a:buBlip>
              <a:defRPr spc="18">
                <a:solidFill>
                  <a:schemeClr val="accent1">
                    <a:satOff val="36598"/>
                    <a:lumOff val="-17227"/>
                  </a:schemeClr>
                </a:solidFill>
              </a:defRPr>
            </a:lvl2pPr>
            <a:lvl3pPr marL="952500" indent="-317500" algn="l" defTabSz="177800">
              <a:lnSpc>
                <a:spcPct val="100000"/>
              </a:lnSpc>
              <a:spcBef>
                <a:spcPts val="2150"/>
              </a:spcBef>
              <a:buSzPct val="100000"/>
              <a:buBlip>
                <a:blip r:embed="rId2"/>
              </a:buBlip>
              <a:defRPr spc="18">
                <a:solidFill>
                  <a:schemeClr val="accent1">
                    <a:satOff val="36598"/>
                    <a:lumOff val="-17227"/>
                  </a:schemeClr>
                </a:solidFill>
              </a:defRPr>
            </a:lvl3pPr>
            <a:lvl4pPr marL="1270000" indent="-317500" algn="l" defTabSz="177800">
              <a:lnSpc>
                <a:spcPct val="100000"/>
              </a:lnSpc>
              <a:spcBef>
                <a:spcPts val="2150"/>
              </a:spcBef>
              <a:buSzPct val="100000"/>
              <a:buBlip>
                <a:blip r:embed="rId2"/>
              </a:buBlip>
              <a:defRPr spc="18">
                <a:solidFill>
                  <a:schemeClr val="accent1">
                    <a:satOff val="36598"/>
                    <a:lumOff val="-17227"/>
                  </a:schemeClr>
                </a:solidFill>
              </a:defRPr>
            </a:lvl4pPr>
            <a:lvl5pPr marL="1587500" indent="-317500" algn="l" defTabSz="177800">
              <a:lnSpc>
                <a:spcPct val="100000"/>
              </a:lnSpc>
              <a:spcBef>
                <a:spcPts val="2150"/>
              </a:spcBef>
              <a:buSzPct val="100000"/>
              <a:buBlip>
                <a:blip r:embed="rId2"/>
              </a:buBlip>
              <a:defRPr spc="18">
                <a:solidFill>
                  <a:schemeClr val="accent1">
                    <a:satOff val="36598"/>
                    <a:lumOff val="-17227"/>
                  </a:schemeClr>
                </a:solidFill>
              </a:defRPr>
            </a:lvl5pPr>
          </a:lstStyle>
          <a:p>
            <a:r>
              <a:t>Slide bullet text</a:t>
            </a:r>
          </a:p>
          <a:p>
            <a:pPr lvl="1"/>
            <a:endParaRPr/>
          </a:p>
          <a:p>
            <a:pPr lvl="2"/>
            <a:endParaRPr/>
          </a:p>
          <a:p>
            <a:pPr lvl="3"/>
            <a:endParaRPr/>
          </a:p>
          <a:p>
            <a:pPr lvl="4"/>
            <a:endParaRPr/>
          </a:p>
        </p:txBody>
      </p:sp>
      <p:sp>
        <p:nvSpPr>
          <p:cNvPr id="57" name="Line"/>
          <p:cNvSpPr/>
          <p:nvPr/>
        </p:nvSpPr>
        <p:spPr>
          <a:xfrm>
            <a:off x="383440" y="476250"/>
            <a:ext cx="11425121" cy="1"/>
          </a:xfrm>
          <a:prstGeom prst="line">
            <a:avLst/>
          </a:prstGeom>
          <a:ln w="76200">
            <a:solidFill>
              <a:schemeClr val="accent6">
                <a:hueOff val="61929"/>
                <a:satOff val="10820"/>
                <a:lumOff val="-8848"/>
              </a:schemeClr>
            </a:solidFill>
            <a:miter lim="400000"/>
          </a:ln>
        </p:spPr>
        <p:txBody>
          <a:bodyPr lIns="25400" tIns="25400" rIns="25400" bIns="25400" anchor="ctr"/>
          <a:lstStyle/>
          <a:p>
            <a:pPr defTabSz="412750">
              <a:defRPr sz="3200" spc="0">
                <a:solidFill>
                  <a:srgbClr val="000000"/>
                </a:solidFill>
              </a:defRPr>
            </a:pPr>
            <a:endParaRPr sz="1600"/>
          </a:p>
        </p:txBody>
      </p:sp>
      <p:sp>
        <p:nvSpPr>
          <p:cNvPr id="58" name="Line"/>
          <p:cNvSpPr/>
          <p:nvPr/>
        </p:nvSpPr>
        <p:spPr>
          <a:xfrm>
            <a:off x="378608" y="6301914"/>
            <a:ext cx="11431472" cy="1"/>
          </a:xfrm>
          <a:prstGeom prst="line">
            <a:avLst/>
          </a:prstGeom>
          <a:ln w="76200">
            <a:solidFill>
              <a:schemeClr val="accent6">
                <a:hueOff val="61929"/>
                <a:satOff val="10820"/>
                <a:lumOff val="-8848"/>
              </a:schemeClr>
            </a:solidFill>
            <a:miter lim="400000"/>
          </a:ln>
        </p:spPr>
        <p:txBody>
          <a:bodyPr lIns="25400" tIns="25400" rIns="25400" bIns="25400" anchor="ctr"/>
          <a:lstStyle/>
          <a:p>
            <a:pPr defTabSz="412750">
              <a:defRPr sz="3200" spc="0">
                <a:solidFill>
                  <a:srgbClr val="000000"/>
                </a:solidFill>
              </a:defRPr>
            </a:pPr>
            <a:endParaRPr sz="1600"/>
          </a:p>
        </p:txBody>
      </p:sp>
      <p:sp>
        <p:nvSpPr>
          <p:cNvPr id="59" name="Slide Title"/>
          <p:cNvSpPr txBox="1">
            <a:spLocks noGrp="1"/>
          </p:cNvSpPr>
          <p:nvPr>
            <p:ph type="title" hasCustomPrompt="1"/>
          </p:nvPr>
        </p:nvSpPr>
        <p:spPr>
          <a:xfrm>
            <a:off x="1044218" y="641350"/>
            <a:ext cx="10103564" cy="824856"/>
          </a:xfrm>
          <a:prstGeom prst="rect">
            <a:avLst/>
          </a:prstGeom>
        </p:spPr>
        <p:txBody>
          <a:bodyPr/>
          <a:lstStyle>
            <a:lvl1pPr>
              <a:defRPr sz="4500" spc="135">
                <a:solidFill>
                  <a:schemeClr val="accent6"/>
                </a:solidFill>
              </a:defRPr>
            </a:lvl1pPr>
          </a:lstStyle>
          <a:p>
            <a:r>
              <a:t>Slide Title</a:t>
            </a:r>
          </a:p>
        </p:txBody>
      </p:sp>
      <p:sp>
        <p:nvSpPr>
          <p:cNvPr id="60" name="Slide Number"/>
          <p:cNvSpPr txBox="1">
            <a:spLocks noGrp="1"/>
          </p:cNvSpPr>
          <p:nvPr>
            <p:ph type="sldNum" sz="quarter" idx="2"/>
          </p:nvPr>
        </p:nvSpPr>
        <p:spPr>
          <a:xfrm>
            <a:off x="5995162" y="6445250"/>
            <a:ext cx="208027" cy="233554"/>
          </a:xfrm>
          <a:prstGeom prst="rect">
            <a:avLst/>
          </a:prstGeom>
        </p:spPr>
        <p:txBody>
          <a:bodyPr/>
          <a:lstStyle>
            <a:lvl1pPr>
              <a:defRPr>
                <a:solidFill>
                  <a:srgbClr val="5E5E5E"/>
                </a:solidFill>
              </a:defRPr>
            </a:lvl1pPr>
          </a:lstStyle>
          <a:p>
            <a:fld id="{86CB4B4D-7CA3-9044-876B-883B54F8677D}" type="slidenum">
              <a:t>‹#›</a:t>
            </a:fld>
            <a:endParaRPr/>
          </a:p>
        </p:txBody>
      </p:sp>
    </p:spTree>
    <p:extLst>
      <p:ext uri="{BB962C8B-B14F-4D97-AF65-F5344CB8AC3E}">
        <p14:creationId xmlns:p14="http://schemas.microsoft.com/office/powerpoint/2010/main" val="312876261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35" name="Google Shape;35;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customXml" Target="../ink/ink7.xml"/><Relationship Id="rId3" Type="http://schemas.openxmlformats.org/officeDocument/2006/relationships/customXml" Target="../ink/ink2.xml"/><Relationship Id="rId7" Type="http://schemas.openxmlformats.org/officeDocument/2006/relationships/customXml" Target="../ink/ink4.xml"/><Relationship Id="rId12" Type="http://schemas.openxmlformats.org/officeDocument/2006/relationships/image" Target="../media/image20.png"/><Relationship Id="rId2" Type="http://schemas.openxmlformats.org/officeDocument/2006/relationships/image" Target="../media/image15.png"/><Relationship Id="rId16"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17.png"/><Relationship Id="rId11" Type="http://schemas.openxmlformats.org/officeDocument/2006/relationships/customXml" Target="../ink/ink6.xml"/><Relationship Id="rId5" Type="http://schemas.openxmlformats.org/officeDocument/2006/relationships/customXml" Target="../ink/ink3.xml"/><Relationship Id="rId15" Type="http://schemas.openxmlformats.org/officeDocument/2006/relationships/customXml" Target="../ink/ink8.xml"/><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customXml" Target="../ink/ink5.xml"/><Relationship Id="rId1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customXml" Target="../ink/ink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ctrTitle"/>
          </p:nvPr>
        </p:nvSpPr>
        <p:spPr>
          <a:xfrm>
            <a:off x="580102" y="3068222"/>
            <a:ext cx="11031794" cy="1960978"/>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5000"/>
              <a:buFont typeface="Arial"/>
              <a:buNone/>
            </a:pPr>
            <a:r>
              <a:rPr lang="en-US" sz="5000">
                <a:latin typeface="Arial"/>
                <a:ea typeface="Arial"/>
                <a:cs typeface="Arial"/>
                <a:sym typeface="Arial"/>
              </a:rPr>
              <a:t>MRV Active Transportation Corridor Presentation to CVRPC</a:t>
            </a:r>
            <a:br>
              <a:rPr lang="en-US" sz="5000">
                <a:latin typeface="Arial"/>
                <a:ea typeface="Arial"/>
                <a:cs typeface="Arial"/>
                <a:sym typeface="Arial"/>
              </a:rPr>
            </a:br>
            <a:r>
              <a:rPr lang="en-US" sz="2700">
                <a:latin typeface="Arial"/>
                <a:ea typeface="Arial"/>
                <a:cs typeface="Arial"/>
                <a:sym typeface="Arial"/>
              </a:rPr>
              <a:t>January13, 2026</a:t>
            </a:r>
            <a:endParaRPr sz="2700"/>
          </a:p>
        </p:txBody>
      </p:sp>
      <p:pic>
        <p:nvPicPr>
          <p:cNvPr id="89" name="Google Shape;89;p13" descr="A logo of a path&#10;&#10;Description automatically generated"/>
          <p:cNvPicPr preferRelativeResize="0"/>
          <p:nvPr/>
        </p:nvPicPr>
        <p:blipFill rotWithShape="1">
          <a:blip r:embed="rId3">
            <a:alphaModFix/>
          </a:blip>
          <a:srcRect/>
          <a:stretch/>
        </p:blipFill>
        <p:spPr>
          <a:xfrm>
            <a:off x="4970981" y="209643"/>
            <a:ext cx="2106080" cy="2930200"/>
          </a:xfrm>
          <a:prstGeom prst="rect">
            <a:avLst/>
          </a:prstGeom>
          <a:noFill/>
          <a:ln>
            <a:noFill/>
          </a:ln>
        </p:spPr>
      </p:pic>
      <p:pic>
        <p:nvPicPr>
          <p:cNvPr id="90" name="Google Shape;90;p13"/>
          <p:cNvPicPr preferRelativeResize="0"/>
          <p:nvPr/>
        </p:nvPicPr>
        <p:blipFill rotWithShape="1">
          <a:blip r:embed="rId4">
            <a:alphaModFix/>
          </a:blip>
          <a:srcRect/>
          <a:stretch/>
        </p:blipFill>
        <p:spPr>
          <a:xfrm>
            <a:off x="9159492" y="5684697"/>
            <a:ext cx="1773737" cy="926920"/>
          </a:xfrm>
          <a:prstGeom prst="rect">
            <a:avLst/>
          </a:prstGeom>
          <a:noFill/>
          <a:ln>
            <a:noFill/>
          </a:ln>
        </p:spPr>
      </p:pic>
      <p:pic>
        <p:nvPicPr>
          <p:cNvPr id="91" name="Google Shape;91;p13"/>
          <p:cNvPicPr preferRelativeResize="0"/>
          <p:nvPr/>
        </p:nvPicPr>
        <p:blipFill rotWithShape="1">
          <a:blip r:embed="rId5">
            <a:alphaModFix/>
          </a:blip>
          <a:srcRect/>
          <a:stretch/>
        </p:blipFill>
        <p:spPr>
          <a:xfrm>
            <a:off x="5409961" y="5716939"/>
            <a:ext cx="3451317" cy="909599"/>
          </a:xfrm>
          <a:prstGeom prst="rect">
            <a:avLst/>
          </a:prstGeom>
          <a:noFill/>
          <a:ln>
            <a:noFill/>
          </a:ln>
        </p:spPr>
      </p:pic>
      <p:pic>
        <p:nvPicPr>
          <p:cNvPr id="92" name="Google Shape;92;p13"/>
          <p:cNvPicPr preferRelativeResize="0"/>
          <p:nvPr/>
        </p:nvPicPr>
        <p:blipFill rotWithShape="1">
          <a:blip r:embed="rId6">
            <a:alphaModFix/>
          </a:blip>
          <a:srcRect l="16139" t="16118" r="24163" b="17313"/>
          <a:stretch/>
        </p:blipFill>
        <p:spPr>
          <a:xfrm>
            <a:off x="3527737" y="5637599"/>
            <a:ext cx="1773736" cy="988939"/>
          </a:xfrm>
          <a:prstGeom prst="rect">
            <a:avLst/>
          </a:prstGeom>
          <a:noFill/>
          <a:ln>
            <a:noFill/>
          </a:ln>
        </p:spPr>
      </p:pic>
      <p:pic>
        <p:nvPicPr>
          <p:cNvPr id="93" name="Google Shape;93;p13"/>
          <p:cNvPicPr preferRelativeResize="0"/>
          <p:nvPr/>
        </p:nvPicPr>
        <p:blipFill rotWithShape="1">
          <a:blip r:embed="rId7">
            <a:alphaModFix/>
          </a:blip>
          <a:srcRect/>
          <a:stretch/>
        </p:blipFill>
        <p:spPr>
          <a:xfrm>
            <a:off x="1092963" y="5597928"/>
            <a:ext cx="2136560" cy="106828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Screenshot 2025-10-27 at 4.00.36 PM.png" descr="Screenshot 2025-10-27 at 4.00.36 PM.png"/>
          <p:cNvPicPr>
            <a:picLocks noChangeAspect="1"/>
          </p:cNvPicPr>
          <p:nvPr/>
        </p:nvPicPr>
        <p:blipFill>
          <a:blip r:embed="rId2"/>
          <a:stretch>
            <a:fillRect/>
          </a:stretch>
        </p:blipFill>
        <p:spPr>
          <a:xfrm>
            <a:off x="1046840" y="886586"/>
            <a:ext cx="9389327" cy="6767082"/>
          </a:xfrm>
          <a:prstGeom prst="rect">
            <a:avLst/>
          </a:prstGeom>
          <a:ln w="12700">
            <a:miter lim="400000"/>
          </a:ln>
        </p:spPr>
      </p:pic>
      <p:sp>
        <p:nvSpPr>
          <p:cNvPr id="187" name="Line"/>
          <p:cNvSpPr/>
          <p:nvPr/>
        </p:nvSpPr>
        <p:spPr>
          <a:xfrm>
            <a:off x="3657600" y="1583474"/>
            <a:ext cx="1550020" cy="1371600"/>
          </a:xfrm>
          <a:prstGeom prst="line">
            <a:avLst/>
          </a:prstGeom>
          <a:ln w="76200">
            <a:solidFill>
              <a:srgbClr val="AC4B48"/>
            </a:solidFill>
            <a:miter lim="400000"/>
          </a:ln>
        </p:spPr>
        <p:txBody>
          <a:bodyPr lIns="25400" tIns="25400" rIns="25400" bIns="25400" anchor="ctr"/>
          <a:lstStyle/>
          <a:p>
            <a:endParaRPr sz="700"/>
          </a:p>
        </p:txBody>
      </p:sp>
      <p:sp>
        <p:nvSpPr>
          <p:cNvPr id="188" name="Line"/>
          <p:cNvSpPr/>
          <p:nvPr/>
        </p:nvSpPr>
        <p:spPr>
          <a:xfrm>
            <a:off x="3458194" y="1583474"/>
            <a:ext cx="1260698" cy="2319453"/>
          </a:xfrm>
          <a:prstGeom prst="line">
            <a:avLst/>
          </a:prstGeom>
          <a:ln w="76200">
            <a:solidFill>
              <a:srgbClr val="AC4B48"/>
            </a:solidFill>
            <a:miter lim="400000"/>
          </a:ln>
        </p:spPr>
        <p:txBody>
          <a:bodyPr lIns="25400" tIns="25400" rIns="25400" bIns="25400" anchor="ctr"/>
          <a:lstStyle/>
          <a:p>
            <a:endParaRPr sz="700"/>
          </a:p>
        </p:txBody>
      </p:sp>
      <p:sp>
        <p:nvSpPr>
          <p:cNvPr id="189" name="Text"/>
          <p:cNvSpPr txBox="1"/>
          <p:nvPr/>
        </p:nvSpPr>
        <p:spPr>
          <a:xfrm>
            <a:off x="2620689" y="241412"/>
            <a:ext cx="51361" cy="297517"/>
          </a:xfrm>
          <a:prstGeom prst="rect">
            <a:avLst/>
          </a:prstGeom>
          <a:ln w="12700">
            <a:miter lim="400000"/>
          </a:ln>
        </p:spPr>
        <p:txBody>
          <a:bodyPr wrap="none" lIns="25400" tIns="25400" rIns="25400" bIns="25400" anchor="ctr">
            <a:spAutoFit/>
          </a:bodyPr>
          <a:lstStyle/>
          <a:p>
            <a:pPr>
              <a:defRPr sz="3200" spc="64">
                <a:solidFill>
                  <a:srgbClr val="D55531"/>
                </a:solidFill>
              </a:defRPr>
            </a:pPr>
            <a:endParaRPr sz="1600"/>
          </a:p>
        </p:txBody>
      </p:sp>
      <p:sp>
        <p:nvSpPr>
          <p:cNvPr id="190" name="Bike and pedestrian bridge over Mill Brook, plus…"/>
          <p:cNvSpPr txBox="1"/>
          <p:nvPr/>
        </p:nvSpPr>
        <p:spPr>
          <a:xfrm>
            <a:off x="156117" y="908657"/>
            <a:ext cx="5250909" cy="78996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p>
            <a:pPr>
              <a:defRPr sz="3200" spc="64">
                <a:solidFill>
                  <a:srgbClr val="D55531"/>
                </a:solidFill>
              </a:defRPr>
            </a:pPr>
            <a:r>
              <a:rPr sz="1600" b="1">
                <a:solidFill>
                  <a:schemeClr val="tx1"/>
                </a:solidFill>
              </a:rPr>
              <a:t>Bike and pedestrian bridge over Mill Brook, plus</a:t>
            </a:r>
          </a:p>
          <a:p>
            <a:pPr>
              <a:defRPr sz="3200" spc="64">
                <a:solidFill>
                  <a:srgbClr val="D55531"/>
                </a:solidFill>
              </a:defRPr>
            </a:pPr>
            <a:r>
              <a:rPr sz="1600" b="1">
                <a:solidFill>
                  <a:schemeClr val="tx1"/>
                </a:solidFill>
              </a:rPr>
              <a:t>400 feet of </a:t>
            </a:r>
            <a:r>
              <a:rPr lang="en-US" sz="1600" b="1">
                <a:solidFill>
                  <a:schemeClr val="tx1"/>
                </a:solidFill>
              </a:rPr>
              <a:t>Aggregate </a:t>
            </a:r>
            <a:r>
              <a:rPr sz="1600" b="1">
                <a:solidFill>
                  <a:schemeClr val="tx1"/>
                </a:solidFill>
              </a:rPr>
              <a:t>Shared Use Path in VT 100 ROW to Dugway Rd </a:t>
            </a:r>
          </a:p>
        </p:txBody>
      </p:sp>
      <p:sp>
        <p:nvSpPr>
          <p:cNvPr id="3" name="TextBox 2">
            <a:extLst>
              <a:ext uri="{FF2B5EF4-FFF2-40B4-BE49-F238E27FC236}">
                <a16:creationId xmlns:a16="http://schemas.microsoft.com/office/drawing/2014/main" id="{572DD514-2A5C-36A2-0E89-D779E2A78A41}"/>
              </a:ext>
            </a:extLst>
          </p:cNvPr>
          <p:cNvSpPr txBox="1"/>
          <p:nvPr/>
        </p:nvSpPr>
        <p:spPr>
          <a:xfrm>
            <a:off x="1157703" y="146551"/>
            <a:ext cx="9167599" cy="584775"/>
          </a:xfrm>
          <a:prstGeom prst="rect">
            <a:avLst/>
          </a:prstGeom>
          <a:noFill/>
        </p:spPr>
        <p:txBody>
          <a:bodyPr wrap="square">
            <a:spAutoFit/>
          </a:bodyPr>
          <a:lstStyle/>
          <a:p>
            <a:r>
              <a:rPr lang="en-US" sz="3200"/>
              <a:t>MILL BROOK CROSSING TO FIDDLERS WALK</a:t>
            </a:r>
          </a:p>
        </p:txBody>
      </p:sp>
      <mc:AlternateContent xmlns:mc="http://schemas.openxmlformats.org/markup-compatibility/2006">
        <mc:Choice xmlns:p14="http://schemas.microsoft.com/office/powerpoint/2010/main" Requires="p14">
          <p:contentPart p14:bwMode="auto" r:id="rId3">
            <p14:nvContentPartPr>
              <p14:cNvPr id="7" name="Ink 6">
                <a:extLst>
                  <a:ext uri="{FF2B5EF4-FFF2-40B4-BE49-F238E27FC236}">
                    <a16:creationId xmlns:a16="http://schemas.microsoft.com/office/drawing/2014/main" id="{6B0EC6F3-5BCB-EA28-4879-0FD66254F577}"/>
                  </a:ext>
                </a:extLst>
              </p14:cNvPr>
              <p14:cNvContentPartPr/>
              <p14:nvPr/>
            </p14:nvContentPartPr>
            <p14:xfrm>
              <a:off x="5323619" y="2723391"/>
              <a:ext cx="617760" cy="853920"/>
            </p14:xfrm>
          </p:contentPart>
        </mc:Choice>
        <mc:Fallback>
          <p:pic>
            <p:nvPicPr>
              <p:cNvPr id="7" name="Ink 6">
                <a:extLst>
                  <a:ext uri="{FF2B5EF4-FFF2-40B4-BE49-F238E27FC236}">
                    <a16:creationId xmlns:a16="http://schemas.microsoft.com/office/drawing/2014/main" id="{6B0EC6F3-5BCB-EA28-4879-0FD66254F577}"/>
                  </a:ext>
                </a:extLst>
              </p:cNvPr>
              <p:cNvPicPr/>
              <p:nvPr/>
            </p:nvPicPr>
            <p:blipFill>
              <a:blip r:embed="rId4"/>
              <a:stretch>
                <a:fillRect/>
              </a:stretch>
            </p:blipFill>
            <p:spPr>
              <a:xfrm>
                <a:off x="5305619" y="2705383"/>
                <a:ext cx="653400" cy="889575"/>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2" name="Ink 11">
                <a:extLst>
                  <a:ext uri="{FF2B5EF4-FFF2-40B4-BE49-F238E27FC236}">
                    <a16:creationId xmlns:a16="http://schemas.microsoft.com/office/drawing/2014/main" id="{49FF0F32-8A84-D31F-0614-BDDBDC663C22}"/>
                  </a:ext>
                </a:extLst>
              </p14:cNvPr>
              <p14:cNvContentPartPr/>
              <p14:nvPr/>
            </p14:nvContentPartPr>
            <p14:xfrm>
              <a:off x="9258360" y="3852780"/>
              <a:ext cx="317880" cy="118440"/>
            </p14:xfrm>
          </p:contentPart>
        </mc:Choice>
        <mc:Fallback>
          <p:pic>
            <p:nvPicPr>
              <p:cNvPr id="12" name="Ink 11">
                <a:extLst>
                  <a:ext uri="{FF2B5EF4-FFF2-40B4-BE49-F238E27FC236}">
                    <a16:creationId xmlns:a16="http://schemas.microsoft.com/office/drawing/2014/main" id="{49FF0F32-8A84-D31F-0614-BDDBDC663C22}"/>
                  </a:ext>
                </a:extLst>
              </p:cNvPr>
              <p:cNvPicPr/>
              <p:nvPr/>
            </p:nvPicPr>
            <p:blipFill>
              <a:blip r:embed="rId6"/>
              <a:stretch>
                <a:fillRect/>
              </a:stretch>
            </p:blipFill>
            <p:spPr>
              <a:xfrm>
                <a:off x="9240360" y="3834780"/>
                <a:ext cx="353520" cy="15408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3" name="Ink 12">
                <a:extLst>
                  <a:ext uri="{FF2B5EF4-FFF2-40B4-BE49-F238E27FC236}">
                    <a16:creationId xmlns:a16="http://schemas.microsoft.com/office/drawing/2014/main" id="{9B17078E-8A14-713D-9286-1DEF88C59D22}"/>
                  </a:ext>
                </a:extLst>
              </p14:cNvPr>
              <p14:cNvContentPartPr/>
              <p14:nvPr/>
            </p14:nvContentPartPr>
            <p14:xfrm>
              <a:off x="9590280" y="3986700"/>
              <a:ext cx="331920" cy="240840"/>
            </p14:xfrm>
          </p:contentPart>
        </mc:Choice>
        <mc:Fallback>
          <p:pic>
            <p:nvPicPr>
              <p:cNvPr id="13" name="Ink 12">
                <a:extLst>
                  <a:ext uri="{FF2B5EF4-FFF2-40B4-BE49-F238E27FC236}">
                    <a16:creationId xmlns:a16="http://schemas.microsoft.com/office/drawing/2014/main" id="{9B17078E-8A14-713D-9286-1DEF88C59D22}"/>
                  </a:ext>
                </a:extLst>
              </p:cNvPr>
              <p:cNvPicPr/>
              <p:nvPr/>
            </p:nvPicPr>
            <p:blipFill>
              <a:blip r:embed="rId8"/>
              <a:stretch>
                <a:fillRect/>
              </a:stretch>
            </p:blipFill>
            <p:spPr>
              <a:xfrm>
                <a:off x="9572280" y="3968700"/>
                <a:ext cx="367560" cy="27648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6" name="Ink 15">
                <a:extLst>
                  <a:ext uri="{FF2B5EF4-FFF2-40B4-BE49-F238E27FC236}">
                    <a16:creationId xmlns:a16="http://schemas.microsoft.com/office/drawing/2014/main" id="{078B759A-F70D-7D0D-484C-FDBD0FADA2C6}"/>
                  </a:ext>
                </a:extLst>
              </p14:cNvPr>
              <p14:cNvContentPartPr/>
              <p14:nvPr/>
            </p14:nvContentPartPr>
            <p14:xfrm>
              <a:off x="9911400" y="4212420"/>
              <a:ext cx="291240" cy="391680"/>
            </p14:xfrm>
          </p:contentPart>
        </mc:Choice>
        <mc:Fallback>
          <p:pic>
            <p:nvPicPr>
              <p:cNvPr id="16" name="Ink 15">
                <a:extLst>
                  <a:ext uri="{FF2B5EF4-FFF2-40B4-BE49-F238E27FC236}">
                    <a16:creationId xmlns:a16="http://schemas.microsoft.com/office/drawing/2014/main" id="{078B759A-F70D-7D0D-484C-FDBD0FADA2C6}"/>
                  </a:ext>
                </a:extLst>
              </p:cNvPr>
              <p:cNvPicPr/>
              <p:nvPr/>
            </p:nvPicPr>
            <p:blipFill>
              <a:blip r:embed="rId10"/>
              <a:stretch>
                <a:fillRect/>
              </a:stretch>
            </p:blipFill>
            <p:spPr>
              <a:xfrm>
                <a:off x="9893378" y="4194420"/>
                <a:ext cx="326924" cy="42732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7" name="Ink 16">
                <a:extLst>
                  <a:ext uri="{FF2B5EF4-FFF2-40B4-BE49-F238E27FC236}">
                    <a16:creationId xmlns:a16="http://schemas.microsoft.com/office/drawing/2014/main" id="{DB34C6F5-2E99-F838-9C8A-490339748D5E}"/>
                  </a:ext>
                </a:extLst>
              </p14:cNvPr>
              <p14:cNvContentPartPr/>
              <p14:nvPr/>
            </p14:nvContentPartPr>
            <p14:xfrm>
              <a:off x="10211280" y="4610580"/>
              <a:ext cx="217440" cy="380880"/>
            </p14:xfrm>
          </p:contentPart>
        </mc:Choice>
        <mc:Fallback>
          <p:pic>
            <p:nvPicPr>
              <p:cNvPr id="17" name="Ink 16">
                <a:extLst>
                  <a:ext uri="{FF2B5EF4-FFF2-40B4-BE49-F238E27FC236}">
                    <a16:creationId xmlns:a16="http://schemas.microsoft.com/office/drawing/2014/main" id="{DB34C6F5-2E99-F838-9C8A-490339748D5E}"/>
                  </a:ext>
                </a:extLst>
              </p:cNvPr>
              <p:cNvPicPr/>
              <p:nvPr/>
            </p:nvPicPr>
            <p:blipFill>
              <a:blip r:embed="rId12"/>
              <a:stretch>
                <a:fillRect/>
              </a:stretch>
            </p:blipFill>
            <p:spPr>
              <a:xfrm>
                <a:off x="10193280" y="4592580"/>
                <a:ext cx="253080" cy="41652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8" name="Ink 17">
                <a:extLst>
                  <a:ext uri="{FF2B5EF4-FFF2-40B4-BE49-F238E27FC236}">
                    <a16:creationId xmlns:a16="http://schemas.microsoft.com/office/drawing/2014/main" id="{55C04320-4BAB-E4A1-898A-EA7277AF58E3}"/>
                  </a:ext>
                </a:extLst>
              </p14:cNvPr>
              <p14:cNvContentPartPr/>
              <p14:nvPr/>
            </p14:nvContentPartPr>
            <p14:xfrm>
              <a:off x="2933880" y="4280460"/>
              <a:ext cx="1505880" cy="1027080"/>
            </p14:xfrm>
          </p:contentPart>
        </mc:Choice>
        <mc:Fallback>
          <p:pic>
            <p:nvPicPr>
              <p:cNvPr id="18" name="Ink 17">
                <a:extLst>
                  <a:ext uri="{FF2B5EF4-FFF2-40B4-BE49-F238E27FC236}">
                    <a16:creationId xmlns:a16="http://schemas.microsoft.com/office/drawing/2014/main" id="{55C04320-4BAB-E4A1-898A-EA7277AF58E3}"/>
                  </a:ext>
                </a:extLst>
              </p:cNvPr>
              <p:cNvPicPr/>
              <p:nvPr/>
            </p:nvPicPr>
            <p:blipFill>
              <a:blip r:embed="rId14"/>
              <a:stretch>
                <a:fillRect/>
              </a:stretch>
            </p:blipFill>
            <p:spPr>
              <a:xfrm>
                <a:off x="2915880" y="4262466"/>
                <a:ext cx="1541520" cy="1062708"/>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9" name="Ink 18">
                <a:extLst>
                  <a:ext uri="{FF2B5EF4-FFF2-40B4-BE49-F238E27FC236}">
                    <a16:creationId xmlns:a16="http://schemas.microsoft.com/office/drawing/2014/main" id="{DB3D99EA-65B3-E4D4-F249-C3CD9991DF3C}"/>
                  </a:ext>
                </a:extLst>
              </p14:cNvPr>
              <p14:cNvContentPartPr/>
              <p14:nvPr/>
            </p14:nvContentPartPr>
            <p14:xfrm>
              <a:off x="4437600" y="3877980"/>
              <a:ext cx="300600" cy="419400"/>
            </p14:xfrm>
          </p:contentPart>
        </mc:Choice>
        <mc:Fallback>
          <p:pic>
            <p:nvPicPr>
              <p:cNvPr id="19" name="Ink 18">
                <a:extLst>
                  <a:ext uri="{FF2B5EF4-FFF2-40B4-BE49-F238E27FC236}">
                    <a16:creationId xmlns:a16="http://schemas.microsoft.com/office/drawing/2014/main" id="{DB3D99EA-65B3-E4D4-F249-C3CD9991DF3C}"/>
                  </a:ext>
                </a:extLst>
              </p:cNvPr>
              <p:cNvPicPr/>
              <p:nvPr/>
            </p:nvPicPr>
            <p:blipFill>
              <a:blip r:embed="rId16"/>
              <a:stretch>
                <a:fillRect/>
              </a:stretch>
            </p:blipFill>
            <p:spPr>
              <a:xfrm>
                <a:off x="4419600" y="3859980"/>
                <a:ext cx="336240" cy="455040"/>
              </a:xfrm>
              <a:prstGeom prst="rect">
                <a:avLst/>
              </a:prstGeom>
            </p:spPr>
          </p:pic>
        </mc:Fallback>
      </mc:AlternateContent>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Connect Waitsfield village and the Rec Hub to Lareau Swimming Area, Lareau Farm and Forest and Americal Flat Bread…"/>
          <p:cNvSpPr txBox="1">
            <a:spLocks noGrp="1"/>
          </p:cNvSpPr>
          <p:nvPr>
            <p:ph type="body" sz="half" idx="1"/>
          </p:nvPr>
        </p:nvSpPr>
        <p:spPr>
          <a:xfrm>
            <a:off x="802803" y="1779568"/>
            <a:ext cx="10580757" cy="2825569"/>
          </a:xfrm>
          <a:prstGeom prst="rect">
            <a:avLst/>
          </a:prstGeom>
        </p:spPr>
        <p:txBody>
          <a:bodyPr>
            <a:normAutofit fontScale="85000" lnSpcReduction="20000"/>
          </a:bodyPr>
          <a:lstStyle/>
          <a:p>
            <a:r>
              <a:t>Connect Waitsfield village and the Rec Hub to Lareau Swimming Area, Lareau Farm and </a:t>
            </a:r>
            <a:r>
              <a:rPr lang="en-US"/>
              <a:t>Forest,</a:t>
            </a:r>
            <a:r>
              <a:t> and Americal Flat Bread</a:t>
            </a:r>
          </a:p>
          <a:p>
            <a:pPr>
              <a:buBlip>
                <a:blip r:embed="rId2"/>
              </a:buBlip>
            </a:pPr>
            <a:r>
              <a:t> Improve bike and pedestrian safety </a:t>
            </a:r>
          </a:p>
          <a:p>
            <a:pPr>
              <a:buBlip>
                <a:blip r:embed="rId2"/>
              </a:buBlip>
            </a:pPr>
            <a:r>
              <a:t>Implement segment 9 of the MRP Active Transportation Corridor</a:t>
            </a:r>
          </a:p>
          <a:p>
            <a:pPr>
              <a:buBlip>
                <a:blip r:embed="rId2"/>
              </a:buBlip>
            </a:pPr>
            <a:r>
              <a:t>Fill in the gap in connectivity between the Austin Path and Fiddlers Walk</a:t>
            </a:r>
            <a:endParaRPr lang="en-US"/>
          </a:p>
        </p:txBody>
      </p:sp>
      <p:sp>
        <p:nvSpPr>
          <p:cNvPr id="225" name="Completing this section of the path will"/>
          <p:cNvSpPr txBox="1">
            <a:spLocks noGrp="1"/>
          </p:cNvSpPr>
          <p:nvPr>
            <p:ph type="title"/>
          </p:nvPr>
        </p:nvSpPr>
        <p:spPr>
          <a:xfrm>
            <a:off x="397564" y="92765"/>
            <a:ext cx="11502886" cy="1842051"/>
          </a:xfrm>
          <a:prstGeom prst="rect">
            <a:avLst/>
          </a:prstGeom>
        </p:spPr>
        <p:txBody>
          <a:bodyPr>
            <a:normAutofit/>
          </a:bodyPr>
          <a:lstStyle>
            <a:lvl1pPr defTabSz="408940">
              <a:defRPr sz="6300" spc="189"/>
            </a:lvl1pPr>
          </a:lstStyle>
          <a:p>
            <a:pPr algn="ctr"/>
            <a:endParaRPr sz="4000">
              <a:solidFill>
                <a:schemeClr val="tx1"/>
              </a:solidFill>
              <a:latin typeface="+mj-lt"/>
            </a:endParaRPr>
          </a:p>
        </p:txBody>
      </p:sp>
      <p:sp>
        <p:nvSpPr>
          <p:cNvPr id="4" name="Rectangle 3">
            <a:extLst>
              <a:ext uri="{FF2B5EF4-FFF2-40B4-BE49-F238E27FC236}">
                <a16:creationId xmlns:a16="http://schemas.microsoft.com/office/drawing/2014/main" id="{AB3738B4-D797-093E-423F-79964A9DB14D}"/>
              </a:ext>
            </a:extLst>
          </p:cNvPr>
          <p:cNvSpPr/>
          <p:nvPr/>
        </p:nvSpPr>
        <p:spPr>
          <a:xfrm>
            <a:off x="397564" y="4744278"/>
            <a:ext cx="11502887" cy="178904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A47596B-A32A-DE5C-D23F-D9F5EF4B6C9F}"/>
              </a:ext>
            </a:extLst>
          </p:cNvPr>
          <p:cNvSpPr txBox="1"/>
          <p:nvPr/>
        </p:nvSpPr>
        <p:spPr>
          <a:xfrm>
            <a:off x="1563757" y="5238646"/>
            <a:ext cx="10230678" cy="523220"/>
          </a:xfrm>
          <a:prstGeom prst="rect">
            <a:avLst/>
          </a:prstGeom>
          <a:noFill/>
        </p:spPr>
        <p:txBody>
          <a:bodyPr wrap="square" rtlCol="0">
            <a:spAutoFit/>
          </a:bodyPr>
          <a:lstStyle/>
          <a:p>
            <a:pPr marL="0" indent="0">
              <a:buNone/>
            </a:pPr>
            <a:r>
              <a:rPr lang="en-US">
                <a:noFill/>
              </a:rPr>
              <a:t>The Town of Waitsfield has endorsed the implementation of the scoping study, authorized the Mad River Path to seek the implementation funding on behalf of the municipality, and committed the local match for the TA application</a:t>
            </a:r>
          </a:p>
        </p:txBody>
      </p:sp>
      <p:sp>
        <p:nvSpPr>
          <p:cNvPr id="7" name="TextBox 6">
            <a:extLst>
              <a:ext uri="{FF2B5EF4-FFF2-40B4-BE49-F238E27FC236}">
                <a16:creationId xmlns:a16="http://schemas.microsoft.com/office/drawing/2014/main" id="{21248732-A2D7-4D81-5D18-28ED5A1B8465}"/>
              </a:ext>
            </a:extLst>
          </p:cNvPr>
          <p:cNvSpPr txBox="1"/>
          <p:nvPr/>
        </p:nvSpPr>
        <p:spPr>
          <a:xfrm>
            <a:off x="1066801" y="4860966"/>
            <a:ext cx="10230678" cy="1569660"/>
          </a:xfrm>
          <a:prstGeom prst="rect">
            <a:avLst/>
          </a:prstGeom>
          <a:noFill/>
        </p:spPr>
        <p:txBody>
          <a:bodyPr wrap="square" rtlCol="0">
            <a:spAutoFit/>
          </a:bodyPr>
          <a:lstStyle/>
          <a:p>
            <a:pPr marL="0" indent="0" algn="ctr">
              <a:buNone/>
            </a:pPr>
            <a:r>
              <a:rPr lang="en-US" sz="2400">
                <a:solidFill>
                  <a:schemeClr val="bg1"/>
                </a:solidFill>
              </a:rPr>
              <a:t>The Town of Waitsfield has endorsed the implementation of the scoping study, authorized the Mad River Path to seek the implementation funding on behalf of the municipality, and committed the local match for the TA application</a:t>
            </a:r>
          </a:p>
        </p:txBody>
      </p:sp>
      <p:sp>
        <p:nvSpPr>
          <p:cNvPr id="8" name="Rectangle 7">
            <a:extLst>
              <a:ext uri="{FF2B5EF4-FFF2-40B4-BE49-F238E27FC236}">
                <a16:creationId xmlns:a16="http://schemas.microsoft.com/office/drawing/2014/main" id="{9CB450D9-A3A5-83DF-4A32-7E8081949FFA}"/>
              </a:ext>
            </a:extLst>
          </p:cNvPr>
          <p:cNvSpPr/>
          <p:nvPr/>
        </p:nvSpPr>
        <p:spPr>
          <a:xfrm>
            <a:off x="397563" y="113590"/>
            <a:ext cx="11502887" cy="178904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rPr>
              <a:t>MILL BROOK CROSSING TO FIDDLERS WALK WILL</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E8BD97-0493-BB14-5223-F9CB0233C75D}"/>
              </a:ext>
            </a:extLst>
          </p:cNvPr>
          <p:cNvPicPr>
            <a:picLocks noChangeAspect="1"/>
          </p:cNvPicPr>
          <p:nvPr/>
        </p:nvPicPr>
        <p:blipFill>
          <a:blip r:embed="rId2"/>
          <a:stretch>
            <a:fillRect/>
          </a:stretch>
        </p:blipFill>
        <p:spPr>
          <a:xfrm rot="16200000">
            <a:off x="2260164" y="-1642931"/>
            <a:ext cx="7671671" cy="9859620"/>
          </a:xfrm>
          <a:prstGeom prst="rect">
            <a:avLst/>
          </a:prstGeom>
        </p:spPr>
      </p:pic>
    </p:spTree>
    <p:extLst>
      <p:ext uri="{BB962C8B-B14F-4D97-AF65-F5344CB8AC3E}">
        <p14:creationId xmlns:p14="http://schemas.microsoft.com/office/powerpoint/2010/main" val="2484170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ABCB56-C572-F833-C3D8-9E4C6556C47A}"/>
              </a:ext>
            </a:extLst>
          </p:cNvPr>
          <p:cNvPicPr>
            <a:picLocks noChangeAspect="1"/>
          </p:cNvPicPr>
          <p:nvPr/>
        </p:nvPicPr>
        <p:blipFill>
          <a:blip r:embed="rId2"/>
          <a:stretch>
            <a:fillRect/>
          </a:stretch>
        </p:blipFill>
        <p:spPr>
          <a:xfrm>
            <a:off x="1621735" y="-56773"/>
            <a:ext cx="8948530" cy="6914773"/>
          </a:xfrm>
          <a:prstGeom prst="rect">
            <a:avLst/>
          </a:prstGeom>
        </p:spPr>
      </p:pic>
    </p:spTree>
    <p:extLst>
      <p:ext uri="{BB962C8B-B14F-4D97-AF65-F5344CB8AC3E}">
        <p14:creationId xmlns:p14="http://schemas.microsoft.com/office/powerpoint/2010/main" val="3230186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bridge over a river in the snow&#10;&#10;AI-generated content may be incorrect.">
            <a:extLst>
              <a:ext uri="{FF2B5EF4-FFF2-40B4-BE49-F238E27FC236}">
                <a16:creationId xmlns:a16="http://schemas.microsoft.com/office/drawing/2014/main" id="{0B30004B-055B-3E55-F6A9-90F59021E237}"/>
              </a:ext>
            </a:extLst>
          </p:cNvPr>
          <p:cNvPicPr>
            <a:picLocks noChangeAspect="1"/>
          </p:cNvPicPr>
          <p:nvPr/>
        </p:nvPicPr>
        <p:blipFill>
          <a:blip r:embed="rId2"/>
          <a:srcRect l="11435" r="1974" b="1"/>
          <a:stretch>
            <a:fillRect/>
          </a:stretch>
        </p:blipFill>
        <p:spPr>
          <a:xfrm>
            <a:off x="-9" y="10"/>
            <a:ext cx="6096000" cy="5279933"/>
          </a:xfrm>
          <a:prstGeom prst="rect">
            <a:avLst/>
          </a:prstGeom>
        </p:spPr>
      </p:pic>
      <p:pic>
        <p:nvPicPr>
          <p:cNvPr id="6" name="Picture 5">
            <a:extLst>
              <a:ext uri="{FF2B5EF4-FFF2-40B4-BE49-F238E27FC236}">
                <a16:creationId xmlns:a16="http://schemas.microsoft.com/office/drawing/2014/main" id="{84E6141C-57F9-2B1C-94B6-B1AEAD06BD6E}"/>
              </a:ext>
            </a:extLst>
          </p:cNvPr>
          <p:cNvPicPr>
            <a:picLocks noChangeAspect="1"/>
          </p:cNvPicPr>
          <p:nvPr/>
        </p:nvPicPr>
        <p:blipFill>
          <a:blip r:embed="rId3"/>
          <a:srcRect l="4006" r="9403" b="1"/>
          <a:stretch>
            <a:fillRect/>
          </a:stretch>
        </p:blipFill>
        <p:spPr>
          <a:xfrm>
            <a:off x="6096008" y="10"/>
            <a:ext cx="6095999" cy="5279933"/>
          </a:xfrm>
          <a:prstGeom prst="rect">
            <a:avLst/>
          </a:prstGeom>
        </p:spPr>
      </p:pic>
      <p:grpSp>
        <p:nvGrpSpPr>
          <p:cNvPr id="19" name="Group 18">
            <a:extLst>
              <a:ext uri="{FF2B5EF4-FFF2-40B4-BE49-F238E27FC236}">
                <a16:creationId xmlns:a16="http://schemas.microsoft.com/office/drawing/2014/main" id="{4FAA5DCB-E796-5631-BEDF-C3538DF184E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186489"/>
            <a:ext cx="12192000" cy="123364"/>
            <a:chOff x="1" y="6737460"/>
            <a:chExt cx="12192000" cy="123364"/>
          </a:xfrm>
        </p:grpSpPr>
        <p:sp>
          <p:nvSpPr>
            <p:cNvPr id="20" name="Rectangle 19">
              <a:extLst>
                <a:ext uri="{FF2B5EF4-FFF2-40B4-BE49-F238E27FC236}">
                  <a16:creationId xmlns:a16="http://schemas.microsoft.com/office/drawing/2014/main" id="{7D0E53FB-E9D7-2C90-1C0C-D8E0FA5DB8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1AE1BA7-C690-2F30-65D6-3759194F2C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80708BF0-2AC2-556D-6875-C4AAF066601C}"/>
              </a:ext>
            </a:extLst>
          </p:cNvPr>
          <p:cNvSpPr txBox="1"/>
          <p:nvPr/>
        </p:nvSpPr>
        <p:spPr>
          <a:xfrm>
            <a:off x="894946" y="5521886"/>
            <a:ext cx="10402090" cy="954107"/>
          </a:xfrm>
          <a:prstGeom prst="rect">
            <a:avLst/>
          </a:prstGeom>
          <a:noFill/>
        </p:spPr>
        <p:txBody>
          <a:bodyPr wrap="square" rtlCol="0">
            <a:spAutoFit/>
          </a:bodyPr>
          <a:lstStyle/>
          <a:p>
            <a:pPr algn="ctr"/>
            <a:r>
              <a:rPr lang="en-US" sz="3600" b="1"/>
              <a:t>Mill Brook Bridge at the MRV Rec Hub</a:t>
            </a:r>
          </a:p>
          <a:p>
            <a:pPr algn="ctr"/>
            <a:r>
              <a:rPr lang="en-US" sz="2000"/>
              <a:t>This bridge, installed in 2024, connects the Rec Hub with the network of multi-use trails</a:t>
            </a:r>
          </a:p>
        </p:txBody>
      </p:sp>
    </p:spTree>
    <p:extLst>
      <p:ext uri="{BB962C8B-B14F-4D97-AF65-F5344CB8AC3E}">
        <p14:creationId xmlns:p14="http://schemas.microsoft.com/office/powerpoint/2010/main" val="1222380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a flooded area&#10;&#10;AI-generated content may be incorrect.">
            <a:extLst>
              <a:ext uri="{FF2B5EF4-FFF2-40B4-BE49-F238E27FC236}">
                <a16:creationId xmlns:a16="http://schemas.microsoft.com/office/drawing/2014/main" id="{E206CA3E-F7ED-644D-0933-EEF101D95709}"/>
              </a:ext>
            </a:extLst>
          </p:cNvPr>
          <p:cNvPicPr>
            <a:picLocks noChangeAspect="1"/>
          </p:cNvPicPr>
          <p:nvPr/>
        </p:nvPicPr>
        <p:blipFill>
          <a:blip r:embed="rId2"/>
          <a:stretch>
            <a:fillRect/>
          </a:stretch>
        </p:blipFill>
        <p:spPr>
          <a:xfrm>
            <a:off x="1629805" y="364693"/>
            <a:ext cx="8932390" cy="6128614"/>
          </a:xfrm>
          <a:prstGeom prst="rect">
            <a:avLst/>
          </a:prstGeom>
        </p:spPr>
      </p:pic>
    </p:spTree>
    <p:extLst>
      <p:ext uri="{BB962C8B-B14F-4D97-AF65-F5344CB8AC3E}">
        <p14:creationId xmlns:p14="http://schemas.microsoft.com/office/powerpoint/2010/main" val="4267506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2F27D7-FAE7-7313-26A3-C5EF70458FB8}"/>
              </a:ext>
            </a:extLst>
          </p:cNvPr>
          <p:cNvPicPr>
            <a:picLocks noChangeAspect="1"/>
          </p:cNvPicPr>
          <p:nvPr/>
        </p:nvPicPr>
        <p:blipFill>
          <a:blip r:embed="rId2"/>
          <a:stretch>
            <a:fillRect/>
          </a:stretch>
        </p:blipFill>
        <p:spPr>
          <a:xfrm>
            <a:off x="1921565" y="298174"/>
            <a:ext cx="8348869" cy="6261652"/>
          </a:xfrm>
          <a:prstGeom prst="rect">
            <a:avLst/>
          </a:prstGeom>
        </p:spPr>
      </p:pic>
    </p:spTree>
    <p:extLst>
      <p:ext uri="{BB962C8B-B14F-4D97-AF65-F5344CB8AC3E}">
        <p14:creationId xmlns:p14="http://schemas.microsoft.com/office/powerpoint/2010/main" val="327006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a flood hazard&#10;&#10;AI-generated content may be incorrect.">
            <a:extLst>
              <a:ext uri="{FF2B5EF4-FFF2-40B4-BE49-F238E27FC236}">
                <a16:creationId xmlns:a16="http://schemas.microsoft.com/office/drawing/2014/main" id="{0E8B2544-45DB-1FD7-DF03-1F315DA654A7}"/>
              </a:ext>
            </a:extLst>
          </p:cNvPr>
          <p:cNvPicPr>
            <a:picLocks noChangeAspect="1"/>
          </p:cNvPicPr>
          <p:nvPr/>
        </p:nvPicPr>
        <p:blipFill>
          <a:blip r:embed="rId2"/>
          <a:stretch>
            <a:fillRect/>
          </a:stretch>
        </p:blipFill>
        <p:spPr>
          <a:xfrm>
            <a:off x="1764195" y="180146"/>
            <a:ext cx="8663610" cy="6497707"/>
          </a:xfrm>
          <a:prstGeom prst="rect">
            <a:avLst/>
          </a:prstGeom>
        </p:spPr>
      </p:pic>
    </p:spTree>
    <p:extLst>
      <p:ext uri="{BB962C8B-B14F-4D97-AF65-F5344CB8AC3E}">
        <p14:creationId xmlns:p14="http://schemas.microsoft.com/office/powerpoint/2010/main" val="3840356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791B33F-CE76-4EF1-8227-54ED041CD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6BB27C-6821-558C-5976-9A4ED2B04C02}"/>
              </a:ext>
            </a:extLst>
          </p:cNvPr>
          <p:cNvSpPr>
            <a:spLocks noGrp="1"/>
          </p:cNvSpPr>
          <p:nvPr>
            <p:ph type="title"/>
          </p:nvPr>
        </p:nvSpPr>
        <p:spPr>
          <a:xfrm>
            <a:off x="2190750" y="557190"/>
            <a:ext cx="8629358" cy="1828122"/>
          </a:xfrm>
        </p:spPr>
        <p:txBody>
          <a:bodyPr vert="horz" lIns="91440" tIns="45720" rIns="91440" bIns="45720" rtlCol="0" anchor="b">
            <a:normAutofit/>
          </a:bodyPr>
          <a:lstStyle/>
          <a:p>
            <a:pPr>
              <a:spcBef>
                <a:spcPct val="0"/>
              </a:spcBef>
            </a:pPr>
            <a:r>
              <a:rPr lang="en-US" sz="5200" kern="1200">
                <a:solidFill>
                  <a:schemeClr val="tx1"/>
                </a:solidFill>
                <a:latin typeface="+mj-lt"/>
                <a:ea typeface="+mj-ea"/>
                <a:cs typeface="+mj-cs"/>
              </a:rPr>
              <a:t>Waitsfield Town Plan 2023</a:t>
            </a:r>
          </a:p>
        </p:txBody>
      </p:sp>
      <p:sp>
        <p:nvSpPr>
          <p:cNvPr id="3" name="Text Placeholder 2">
            <a:extLst>
              <a:ext uri="{FF2B5EF4-FFF2-40B4-BE49-F238E27FC236}">
                <a16:creationId xmlns:a16="http://schemas.microsoft.com/office/drawing/2014/main" id="{4239EDB9-9652-F0C8-4BB7-732868C440E8}"/>
              </a:ext>
            </a:extLst>
          </p:cNvPr>
          <p:cNvSpPr>
            <a:spLocks noGrp="1"/>
          </p:cNvSpPr>
          <p:nvPr>
            <p:ph type="body" idx="1"/>
          </p:nvPr>
        </p:nvSpPr>
        <p:spPr>
          <a:xfrm>
            <a:off x="1958556" y="2596896"/>
            <a:ext cx="8861551" cy="2959839"/>
          </a:xfrm>
        </p:spPr>
        <p:txBody>
          <a:bodyPr vert="horz" lIns="91440" tIns="45720" rIns="91440" bIns="45720" rtlCol="0">
            <a:normAutofit lnSpcReduction="10000"/>
          </a:bodyPr>
          <a:lstStyle/>
          <a:p>
            <a:pPr marL="0" indent="0"/>
            <a:r>
              <a:rPr lang="en-US" kern="1200">
                <a:solidFill>
                  <a:schemeClr val="tx1"/>
                </a:solidFill>
                <a:latin typeface="+mn-lt"/>
                <a:ea typeface="+mn-ea"/>
                <a:cs typeface="+mn-cs"/>
              </a:rPr>
              <a:t>The Waitsfield Town Plan highlights the Mad River Path as a significant element of the Town's recreational and transportation infrastructure. Recent expansions undertaken by the Mad River Path, in collaboration with local landowners, have created opportunities for a future interconnected trail network. This network aims to connect key areas such as </a:t>
            </a:r>
            <a:r>
              <a:rPr lang="en-US" kern="1200" err="1">
                <a:solidFill>
                  <a:schemeClr val="tx1"/>
                </a:solidFill>
                <a:latin typeface="+mn-lt"/>
                <a:ea typeface="+mn-ea"/>
                <a:cs typeface="+mn-cs"/>
              </a:rPr>
              <a:t>Irasville</a:t>
            </a:r>
            <a:r>
              <a:rPr lang="en-US" kern="1200">
                <a:solidFill>
                  <a:schemeClr val="tx1"/>
                </a:solidFill>
                <a:latin typeface="+mn-lt"/>
                <a:ea typeface="+mn-ea"/>
                <a:cs typeface="+mn-cs"/>
              </a:rPr>
              <a:t>, Warren Village, and Waitsfield Village, thereby enhancing non-motorized access and supporting the growing recreation economy. </a:t>
            </a:r>
          </a:p>
          <a:p>
            <a:pPr marL="0" indent="0"/>
            <a:endParaRPr lang="en-US" sz="1700" kern="1200">
              <a:solidFill>
                <a:schemeClr val="tx1"/>
              </a:solidFill>
              <a:latin typeface="+mn-lt"/>
              <a:ea typeface="+mn-ea"/>
              <a:cs typeface="+mn-cs"/>
            </a:endParaRPr>
          </a:p>
        </p:txBody>
      </p:sp>
      <p:pic>
        <p:nvPicPr>
          <p:cNvPr id="6" name="Picture 5">
            <a:extLst>
              <a:ext uri="{FF2B5EF4-FFF2-40B4-BE49-F238E27FC236}">
                <a16:creationId xmlns:a16="http://schemas.microsoft.com/office/drawing/2014/main" id="{3EE24959-A8DD-7088-0AC1-B6721BB27B1F}"/>
              </a:ext>
            </a:extLst>
          </p:cNvPr>
          <p:cNvPicPr>
            <a:picLocks noChangeAspect="1"/>
          </p:cNvPicPr>
          <p:nvPr/>
        </p:nvPicPr>
        <p:blipFill>
          <a:blip r:embed="rId2"/>
          <a:stretch>
            <a:fillRect/>
          </a:stretch>
        </p:blipFill>
        <p:spPr>
          <a:xfrm>
            <a:off x="821906" y="1248662"/>
            <a:ext cx="1136650" cy="1136650"/>
          </a:xfrm>
          <a:prstGeom prst="rect">
            <a:avLst/>
          </a:prstGeom>
        </p:spPr>
      </p:pic>
    </p:spTree>
    <p:extLst>
      <p:ext uri="{BB962C8B-B14F-4D97-AF65-F5344CB8AC3E}">
        <p14:creationId xmlns:p14="http://schemas.microsoft.com/office/powerpoint/2010/main" val="4017356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2"/>
          <p:cNvSpPr txBox="1">
            <a:spLocks noGrp="1"/>
          </p:cNvSpPr>
          <p:nvPr>
            <p:ph type="ctrTitle"/>
          </p:nvPr>
        </p:nvSpPr>
        <p:spPr>
          <a:xfrm>
            <a:off x="580103" y="2904308"/>
            <a:ext cx="11031794" cy="2387600"/>
          </a:xfrm>
          <a:prstGeom prst="rect">
            <a:avLst/>
          </a:prstGeom>
          <a:noFill/>
          <a:ln>
            <a:noFill/>
          </a:ln>
        </p:spPr>
        <p:txBody>
          <a:bodyPr spcFirstLastPara="1" wrap="square" lIns="91425" tIns="45700" rIns="91425" bIns="45700" anchor="b" anchorCtr="0">
            <a:normAutofit/>
          </a:bodyPr>
          <a:lstStyle/>
          <a:p>
            <a:pPr lvl="0">
              <a:buSzPts val="5000"/>
            </a:pPr>
            <a:r>
              <a:rPr lang="en-US" sz="5000" b="1">
                <a:latin typeface="Arial"/>
                <a:ea typeface="Arial"/>
                <a:cs typeface="Arial"/>
                <a:sym typeface="Arial"/>
              </a:rPr>
              <a:t>Thank you! </a:t>
            </a:r>
            <a:br>
              <a:rPr lang="en-US" sz="5000">
                <a:latin typeface="Arial"/>
                <a:ea typeface="Arial"/>
                <a:cs typeface="Arial"/>
                <a:sym typeface="Arial"/>
              </a:rPr>
            </a:br>
            <a:endParaRPr/>
          </a:p>
        </p:txBody>
      </p:sp>
      <p:pic>
        <p:nvPicPr>
          <p:cNvPr id="295" name="Google Shape;295;p32" descr="A logo of a path&#10;&#10;Description automatically generated"/>
          <p:cNvPicPr preferRelativeResize="0"/>
          <p:nvPr/>
        </p:nvPicPr>
        <p:blipFill rotWithShape="1">
          <a:blip r:embed="rId3">
            <a:alphaModFix/>
          </a:blip>
          <a:srcRect/>
          <a:stretch/>
        </p:blipFill>
        <p:spPr>
          <a:xfrm>
            <a:off x="5173646" y="300396"/>
            <a:ext cx="1844708" cy="2531391"/>
          </a:xfrm>
          <a:prstGeom prst="rect">
            <a:avLst/>
          </a:prstGeom>
          <a:noFill/>
          <a:ln>
            <a:noFill/>
          </a:ln>
        </p:spPr>
      </p:pic>
      <p:pic>
        <p:nvPicPr>
          <p:cNvPr id="296" name="Google Shape;296;p32"/>
          <p:cNvPicPr preferRelativeResize="0"/>
          <p:nvPr/>
        </p:nvPicPr>
        <p:blipFill rotWithShape="1">
          <a:blip r:embed="rId4">
            <a:alphaModFix/>
          </a:blip>
          <a:srcRect/>
          <a:stretch/>
        </p:blipFill>
        <p:spPr>
          <a:xfrm>
            <a:off x="9159492" y="5684697"/>
            <a:ext cx="1773737" cy="926920"/>
          </a:xfrm>
          <a:prstGeom prst="rect">
            <a:avLst/>
          </a:prstGeom>
          <a:noFill/>
          <a:ln>
            <a:noFill/>
          </a:ln>
        </p:spPr>
      </p:pic>
      <p:pic>
        <p:nvPicPr>
          <p:cNvPr id="297" name="Google Shape;297;p32"/>
          <p:cNvPicPr preferRelativeResize="0"/>
          <p:nvPr/>
        </p:nvPicPr>
        <p:blipFill rotWithShape="1">
          <a:blip r:embed="rId5">
            <a:alphaModFix/>
          </a:blip>
          <a:srcRect/>
          <a:stretch/>
        </p:blipFill>
        <p:spPr>
          <a:xfrm>
            <a:off x="5409961" y="5716939"/>
            <a:ext cx="3451317" cy="909599"/>
          </a:xfrm>
          <a:prstGeom prst="rect">
            <a:avLst/>
          </a:prstGeom>
          <a:noFill/>
          <a:ln>
            <a:noFill/>
          </a:ln>
        </p:spPr>
      </p:pic>
      <p:pic>
        <p:nvPicPr>
          <p:cNvPr id="298" name="Google Shape;298;p32"/>
          <p:cNvPicPr preferRelativeResize="0"/>
          <p:nvPr/>
        </p:nvPicPr>
        <p:blipFill rotWithShape="1">
          <a:blip r:embed="rId6">
            <a:alphaModFix/>
          </a:blip>
          <a:srcRect l="16139" t="16118" r="24163" b="17313"/>
          <a:stretch/>
        </p:blipFill>
        <p:spPr>
          <a:xfrm>
            <a:off x="3527737" y="5637599"/>
            <a:ext cx="1773736" cy="988939"/>
          </a:xfrm>
          <a:prstGeom prst="rect">
            <a:avLst/>
          </a:prstGeom>
          <a:noFill/>
          <a:ln>
            <a:noFill/>
          </a:ln>
        </p:spPr>
      </p:pic>
      <p:pic>
        <p:nvPicPr>
          <p:cNvPr id="299" name="Google Shape;299;p32"/>
          <p:cNvPicPr preferRelativeResize="0"/>
          <p:nvPr/>
        </p:nvPicPr>
        <p:blipFill rotWithShape="1">
          <a:blip r:embed="rId7">
            <a:alphaModFix/>
          </a:blip>
          <a:srcRect/>
          <a:stretch/>
        </p:blipFill>
        <p:spPr>
          <a:xfrm>
            <a:off x="1311812" y="5597928"/>
            <a:ext cx="2136560" cy="106828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14" descr="A group of people building a wooden structure&#10;&#10;Description automatically generated"/>
          <p:cNvPicPr preferRelativeResize="0"/>
          <p:nvPr/>
        </p:nvPicPr>
        <p:blipFill rotWithShape="1">
          <a:blip r:embed="rId3">
            <a:alphaModFix/>
          </a:blip>
          <a:srcRect/>
          <a:stretch/>
        </p:blipFill>
        <p:spPr>
          <a:xfrm>
            <a:off x="5198533" y="796761"/>
            <a:ext cx="6756548" cy="5264477"/>
          </a:xfrm>
          <a:prstGeom prst="rect">
            <a:avLst/>
          </a:prstGeom>
          <a:noFill/>
          <a:ln>
            <a:noFill/>
          </a:ln>
        </p:spPr>
      </p:pic>
      <p:sp>
        <p:nvSpPr>
          <p:cNvPr id="100" name="Google Shape;100;p14"/>
          <p:cNvSpPr txBox="1"/>
          <p:nvPr/>
        </p:nvSpPr>
        <p:spPr>
          <a:xfrm>
            <a:off x="236919" y="1431596"/>
            <a:ext cx="4749949" cy="49397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b="0" i="0" u="none" strike="noStrike" cap="none">
                <a:solidFill>
                  <a:srgbClr val="222222"/>
                </a:solidFill>
                <a:latin typeface="Arial"/>
                <a:ea typeface="Arial"/>
                <a:cs typeface="Arial"/>
                <a:sym typeface="Arial"/>
              </a:rPr>
              <a:t>For over thirty years Mad River Path board and volunteers held a vision for connecting Warren and Moretown (and later Middlesex) with an unbroken bike and pedestrian path</a:t>
            </a:r>
            <a:endParaRPr sz="3500" b="0"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endParaRPr sz="3500" b="0" i="0" u="none" strike="noStrike" cap="none">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9"/>
          <p:cNvSpPr txBox="1"/>
          <p:nvPr/>
        </p:nvSpPr>
        <p:spPr>
          <a:xfrm>
            <a:off x="146221" y="-160641"/>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Play"/>
              <a:buNone/>
            </a:pPr>
            <a:endParaRPr sz="4400">
              <a:solidFill>
                <a:schemeClr val="dk1"/>
              </a:solidFill>
              <a:latin typeface="Play"/>
              <a:ea typeface="Play"/>
              <a:cs typeface="Play"/>
              <a:sym typeface="Play"/>
            </a:endParaRPr>
          </a:p>
        </p:txBody>
      </p:sp>
      <p:sp>
        <p:nvSpPr>
          <p:cNvPr id="138" name="Google Shape;138;p19"/>
          <p:cNvSpPr txBox="1"/>
          <p:nvPr/>
        </p:nvSpPr>
        <p:spPr>
          <a:xfrm>
            <a:off x="8891220" y="5660697"/>
            <a:ext cx="4982547" cy="4770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a:solidFill>
                  <a:schemeClr val="lt1"/>
                </a:solidFill>
                <a:latin typeface="Arial"/>
                <a:ea typeface="Arial"/>
                <a:cs typeface="Arial"/>
                <a:sym typeface="Arial"/>
              </a:rPr>
              <a:t>Length: 1.1 miles</a:t>
            </a:r>
            <a:endParaRPr/>
          </a:p>
        </p:txBody>
      </p:sp>
      <p:pic>
        <p:nvPicPr>
          <p:cNvPr id="139" name="Google Shape;139;p19"/>
          <p:cNvPicPr preferRelativeResize="0"/>
          <p:nvPr/>
        </p:nvPicPr>
        <p:blipFill rotWithShape="1">
          <a:blip r:embed="rId3">
            <a:alphaModFix/>
          </a:blip>
          <a:srcRect/>
          <a:stretch/>
        </p:blipFill>
        <p:spPr>
          <a:xfrm>
            <a:off x="1139006" y="371259"/>
            <a:ext cx="9913988" cy="6607286"/>
          </a:xfrm>
          <a:prstGeom prst="rect">
            <a:avLst/>
          </a:prstGeom>
          <a:noFill/>
          <a:ln>
            <a:noFill/>
          </a:ln>
        </p:spPr>
      </p:pic>
      <p:sp>
        <p:nvSpPr>
          <p:cNvPr id="140" name="Google Shape;140;p19"/>
          <p:cNvSpPr txBox="1"/>
          <p:nvPr/>
        </p:nvSpPr>
        <p:spPr>
          <a:xfrm>
            <a:off x="1241945" y="12363"/>
            <a:ext cx="107442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highlight>
                  <a:srgbClr val="C0C0C0"/>
                </a:highlight>
                <a:latin typeface="Arial"/>
                <a:ea typeface="Arial"/>
                <a:cs typeface="Arial"/>
                <a:sym typeface="Arial"/>
              </a:rPr>
              <a:t>Segment 1 – Warren Village to Munn Field</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0"/>
          <p:cNvSpPr txBox="1"/>
          <p:nvPr/>
        </p:nvSpPr>
        <p:spPr>
          <a:xfrm>
            <a:off x="146221" y="-160641"/>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Play"/>
              <a:buNone/>
            </a:pPr>
            <a:endParaRPr sz="4400">
              <a:solidFill>
                <a:schemeClr val="dk1"/>
              </a:solidFill>
              <a:latin typeface="Play"/>
              <a:ea typeface="Play"/>
              <a:cs typeface="Play"/>
              <a:sym typeface="Play"/>
            </a:endParaRPr>
          </a:p>
        </p:txBody>
      </p:sp>
      <p:sp>
        <p:nvSpPr>
          <p:cNvPr id="146" name="Google Shape;146;p20"/>
          <p:cNvSpPr txBox="1"/>
          <p:nvPr/>
        </p:nvSpPr>
        <p:spPr>
          <a:xfrm>
            <a:off x="8891220" y="5660697"/>
            <a:ext cx="4982547" cy="4770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a:solidFill>
                  <a:schemeClr val="lt1"/>
                </a:solidFill>
                <a:latin typeface="Arial"/>
                <a:ea typeface="Arial"/>
                <a:cs typeface="Arial"/>
                <a:sym typeface="Arial"/>
              </a:rPr>
              <a:t>Length: 1.1 miles</a:t>
            </a:r>
            <a:endParaRPr/>
          </a:p>
        </p:txBody>
      </p:sp>
      <p:pic>
        <p:nvPicPr>
          <p:cNvPr id="147" name="Google Shape;147;p20" descr="A map of a route&#10;&#10;AI-generated content may be incorrect."/>
          <p:cNvPicPr preferRelativeResize="0"/>
          <p:nvPr/>
        </p:nvPicPr>
        <p:blipFill rotWithShape="1">
          <a:blip r:embed="rId3">
            <a:alphaModFix/>
          </a:blip>
          <a:srcRect/>
          <a:stretch/>
        </p:blipFill>
        <p:spPr>
          <a:xfrm>
            <a:off x="1115662" y="382868"/>
            <a:ext cx="9960676" cy="6638402"/>
          </a:xfrm>
          <a:prstGeom prst="rect">
            <a:avLst/>
          </a:prstGeom>
          <a:noFill/>
          <a:ln>
            <a:noFill/>
          </a:ln>
        </p:spPr>
      </p:pic>
      <p:sp>
        <p:nvSpPr>
          <p:cNvPr id="148" name="Google Shape;148;p20"/>
          <p:cNvSpPr txBox="1"/>
          <p:nvPr/>
        </p:nvSpPr>
        <p:spPr>
          <a:xfrm>
            <a:off x="973051" y="9051"/>
            <a:ext cx="107442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highlight>
                  <a:srgbClr val="C0C0C0"/>
                </a:highlight>
                <a:latin typeface="Arial"/>
                <a:ea typeface="Arial"/>
                <a:cs typeface="Arial"/>
                <a:sym typeface="Arial"/>
              </a:rPr>
              <a:t>Segment 2 – Munn Field to Waitsfield Village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1"/>
          <p:cNvSpPr txBox="1"/>
          <p:nvPr/>
        </p:nvSpPr>
        <p:spPr>
          <a:xfrm>
            <a:off x="146221" y="-200397"/>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Play"/>
              <a:buNone/>
            </a:pPr>
            <a:endParaRPr sz="4400">
              <a:solidFill>
                <a:schemeClr val="dk1"/>
              </a:solidFill>
              <a:latin typeface="Play"/>
              <a:ea typeface="Play"/>
              <a:cs typeface="Play"/>
              <a:sym typeface="Play"/>
            </a:endParaRPr>
          </a:p>
        </p:txBody>
      </p:sp>
      <p:sp>
        <p:nvSpPr>
          <p:cNvPr id="154" name="Google Shape;154;p21"/>
          <p:cNvSpPr txBox="1"/>
          <p:nvPr/>
        </p:nvSpPr>
        <p:spPr>
          <a:xfrm>
            <a:off x="8891220" y="5660697"/>
            <a:ext cx="4982547" cy="4770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a:solidFill>
                  <a:schemeClr val="lt1"/>
                </a:solidFill>
                <a:latin typeface="Arial"/>
                <a:ea typeface="Arial"/>
                <a:cs typeface="Arial"/>
                <a:sym typeface="Arial"/>
              </a:rPr>
              <a:t>Length: 1.1 miles</a:t>
            </a:r>
            <a:endParaRPr/>
          </a:p>
        </p:txBody>
      </p:sp>
      <p:pic>
        <p:nvPicPr>
          <p:cNvPr id="155" name="Google Shape;155;p21" descr="A map of a forest&#10;&#10;AI-generated content may be incorrect."/>
          <p:cNvPicPr preferRelativeResize="0"/>
          <p:nvPr/>
        </p:nvPicPr>
        <p:blipFill rotWithShape="1">
          <a:blip r:embed="rId3">
            <a:alphaModFix/>
          </a:blip>
          <a:srcRect/>
          <a:stretch/>
        </p:blipFill>
        <p:spPr>
          <a:xfrm>
            <a:off x="1091218" y="362994"/>
            <a:ext cx="10009563" cy="6670983"/>
          </a:xfrm>
          <a:prstGeom prst="rect">
            <a:avLst/>
          </a:prstGeom>
          <a:noFill/>
          <a:ln>
            <a:noFill/>
          </a:ln>
        </p:spPr>
      </p:pic>
      <p:sp>
        <p:nvSpPr>
          <p:cNvPr id="156" name="Google Shape;156;p21"/>
          <p:cNvSpPr txBox="1"/>
          <p:nvPr/>
        </p:nvSpPr>
        <p:spPr>
          <a:xfrm>
            <a:off x="1103346" y="9051"/>
            <a:ext cx="107442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highlight>
                  <a:srgbClr val="C0C0C0"/>
                </a:highlight>
                <a:latin typeface="Arial"/>
                <a:ea typeface="Arial"/>
                <a:cs typeface="Arial"/>
                <a:sym typeface="Arial"/>
              </a:rPr>
              <a:t>Segment 3 – Waitsfield Village to Moretown</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2"/>
          <p:cNvSpPr txBox="1"/>
          <p:nvPr/>
        </p:nvSpPr>
        <p:spPr>
          <a:xfrm>
            <a:off x="146221" y="-200397"/>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Play"/>
              <a:buNone/>
            </a:pPr>
            <a:endParaRPr sz="4400">
              <a:solidFill>
                <a:schemeClr val="dk1"/>
              </a:solidFill>
              <a:latin typeface="Play"/>
              <a:ea typeface="Play"/>
              <a:cs typeface="Play"/>
              <a:sym typeface="Play"/>
            </a:endParaRPr>
          </a:p>
        </p:txBody>
      </p:sp>
      <p:sp>
        <p:nvSpPr>
          <p:cNvPr id="162" name="Google Shape;162;p22"/>
          <p:cNvSpPr txBox="1"/>
          <p:nvPr/>
        </p:nvSpPr>
        <p:spPr>
          <a:xfrm>
            <a:off x="8891220" y="5660697"/>
            <a:ext cx="4982547" cy="4770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a:solidFill>
                  <a:schemeClr val="lt1"/>
                </a:solidFill>
                <a:latin typeface="Arial"/>
                <a:ea typeface="Arial"/>
                <a:cs typeface="Arial"/>
                <a:sym typeface="Arial"/>
              </a:rPr>
              <a:t>Length: 1.1 miles</a:t>
            </a:r>
            <a:endParaRPr/>
          </a:p>
        </p:txBody>
      </p:sp>
      <p:pic>
        <p:nvPicPr>
          <p:cNvPr id="163" name="Google Shape;163;p22" descr="A map of a mountain range&#10;&#10;AI-generated content may be incorrect."/>
          <p:cNvPicPr preferRelativeResize="0"/>
          <p:nvPr/>
        </p:nvPicPr>
        <p:blipFill rotWithShape="1">
          <a:blip r:embed="rId3">
            <a:alphaModFix/>
          </a:blip>
          <a:srcRect/>
          <a:stretch/>
        </p:blipFill>
        <p:spPr>
          <a:xfrm>
            <a:off x="1103346" y="372902"/>
            <a:ext cx="10009563" cy="6670983"/>
          </a:xfrm>
          <a:prstGeom prst="rect">
            <a:avLst/>
          </a:prstGeom>
          <a:noFill/>
          <a:ln>
            <a:noFill/>
          </a:ln>
        </p:spPr>
      </p:pic>
      <p:sp>
        <p:nvSpPr>
          <p:cNvPr id="164" name="Google Shape;164;p22"/>
          <p:cNvSpPr txBox="1"/>
          <p:nvPr/>
        </p:nvSpPr>
        <p:spPr>
          <a:xfrm>
            <a:off x="1103346" y="0"/>
            <a:ext cx="107442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highlight>
                  <a:srgbClr val="C0C0C0"/>
                </a:highlight>
                <a:latin typeface="Arial"/>
                <a:ea typeface="Arial"/>
                <a:cs typeface="Arial"/>
                <a:sym typeface="Arial"/>
              </a:rPr>
              <a:t>Segment 4 – Moretown to Middlesex Village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6"/>
          <p:cNvSpPr txBox="1"/>
          <p:nvPr/>
        </p:nvSpPr>
        <p:spPr>
          <a:xfrm>
            <a:off x="628536" y="4242816"/>
            <a:ext cx="10934927" cy="2785338"/>
          </a:xfrm>
          <a:prstGeom prst="rect">
            <a:avLst/>
          </a:prstGeom>
          <a:noFill/>
          <a:ln>
            <a:noFill/>
          </a:ln>
        </p:spPr>
        <p:txBody>
          <a:bodyPr spcFirstLastPara="1" wrap="square" lIns="91425" tIns="45700" rIns="91425" bIns="45700" anchor="t" anchorCtr="0">
            <a:spAutoFit/>
          </a:bodyPr>
          <a:lstStyle/>
          <a:p>
            <a:pPr lvl="0" algn="ctr"/>
            <a:r>
              <a:rPr lang="en-US" sz="3500" b="0" i="0" u="none" strike="noStrike" cap="none">
                <a:solidFill>
                  <a:srgbClr val="222222"/>
                </a:solidFill>
                <a:latin typeface="Arial"/>
                <a:ea typeface="Arial"/>
                <a:cs typeface="Arial"/>
                <a:sym typeface="Arial"/>
              </a:rPr>
              <a:t>In the summer of 2024, with support from CVRPC, MRVPD</a:t>
            </a:r>
            <a:r>
              <a:rPr lang="en-US" sz="3500">
                <a:solidFill>
                  <a:srgbClr val="222222"/>
                </a:solidFill>
              </a:rPr>
              <a:t>, and five valley towns, along with an $ 84,000 </a:t>
            </a:r>
            <a:r>
              <a:rPr lang="en-US" sz="3500" b="0" i="0" u="none" strike="noStrike" cap="none">
                <a:solidFill>
                  <a:srgbClr val="222222"/>
                </a:solidFill>
                <a:latin typeface="Arial"/>
                <a:ea typeface="Arial"/>
                <a:cs typeface="Arial"/>
                <a:sym typeface="Arial"/>
              </a:rPr>
              <a:t>Transportation Alternatives Grant, we embarked on an Active Transportation Corridor Scoping Study.</a:t>
            </a:r>
            <a:endParaRPr sz="3500" b="0"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endParaRPr sz="3500" b="0" i="0" u="none" strike="noStrike" cap="none">
              <a:solidFill>
                <a:schemeClr val="dk1"/>
              </a:solidFill>
              <a:latin typeface="Arial"/>
              <a:ea typeface="Arial"/>
              <a:cs typeface="Arial"/>
              <a:sym typeface="Arial"/>
            </a:endParaRPr>
          </a:p>
        </p:txBody>
      </p:sp>
      <p:pic>
        <p:nvPicPr>
          <p:cNvPr id="114" name="Google Shape;114;p16" descr="A group of people looking at a map&#10;&#10;Description automatically generated"/>
          <p:cNvPicPr preferRelativeResize="0"/>
          <p:nvPr/>
        </p:nvPicPr>
        <p:blipFill rotWithShape="1">
          <a:blip r:embed="rId3">
            <a:alphaModFix/>
          </a:blip>
          <a:srcRect/>
          <a:stretch/>
        </p:blipFill>
        <p:spPr>
          <a:xfrm>
            <a:off x="2918407" y="175631"/>
            <a:ext cx="5731817" cy="406718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latin typeface="Arial"/>
                <a:ea typeface="Arial"/>
                <a:cs typeface="Arial"/>
                <a:sym typeface="Arial"/>
              </a:rPr>
              <a:t>Major Findings</a:t>
            </a:r>
            <a:endParaRPr/>
          </a:p>
        </p:txBody>
      </p:sp>
      <p:sp>
        <p:nvSpPr>
          <p:cNvPr id="120" name="Google Shape;120;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lnSpcReduction="10000"/>
          </a:bodyPr>
          <a:lstStyle/>
          <a:p>
            <a:r>
              <a:rPr lang="en-US"/>
              <a:t>Three alternatives were evaluated: </a:t>
            </a:r>
            <a:r>
              <a:rPr lang="en-US" b="1"/>
              <a:t>Alternative A </a:t>
            </a:r>
            <a:r>
              <a:rPr lang="en-US"/>
              <a:t>would improve existing trails only, </a:t>
            </a:r>
            <a:r>
              <a:rPr lang="en-US" b="1"/>
              <a:t>Alternative B </a:t>
            </a:r>
            <a:r>
              <a:rPr lang="en-US"/>
              <a:t>would add widened bike lanes along Route 100/100B, and </a:t>
            </a:r>
            <a:r>
              <a:rPr lang="en-US" b="1"/>
              <a:t>Alternative C </a:t>
            </a:r>
            <a:r>
              <a:rPr lang="en-US"/>
              <a:t>would build a 10-foot separated path from traffic. </a:t>
            </a:r>
          </a:p>
          <a:p>
            <a:endParaRPr lang="en-US"/>
          </a:p>
          <a:p>
            <a:r>
              <a:rPr lang="en-US"/>
              <a:t>The study demonstrated strong community support for </a:t>
            </a:r>
            <a:r>
              <a:rPr lang="en-US" b="1"/>
              <a:t>Alternative C, </a:t>
            </a:r>
            <a:r>
              <a:rPr lang="en-US"/>
              <a:t>with over 300 residents participating across three public meetings, resulting in 218 out of 280 votes (78%) supporting a fully separated shared-use path. </a:t>
            </a:r>
          </a:p>
          <a:p>
            <a:pPr marL="114300" indent="0">
              <a:buNone/>
            </a:pPr>
            <a:br>
              <a:rPr lang="en-US"/>
            </a:br>
            <a:endParaRPr sz="1800">
              <a:latin typeface="Quattrocento Sans"/>
              <a:ea typeface="Quattrocento Sans"/>
              <a:cs typeface="Quattrocento Sans"/>
              <a:sym typeface="Quattrocento Sans"/>
            </a:endParaRPr>
          </a:p>
          <a:p>
            <a:pPr marL="228600" lvl="0" indent="-50800" algn="l" rtl="0">
              <a:lnSpc>
                <a:spcPct val="90000"/>
              </a:lnSpc>
              <a:spcBef>
                <a:spcPts val="1000"/>
              </a:spcBef>
              <a:spcAft>
                <a:spcPts val="0"/>
              </a:spcAft>
              <a:buClr>
                <a:schemeClr val="dk1"/>
              </a:buClr>
              <a:buSzPts val="2800"/>
              <a:buNone/>
            </a:pPr>
            <a:endParaRPr/>
          </a:p>
        </p:txBody>
      </p:sp>
      <p:pic>
        <p:nvPicPr>
          <p:cNvPr id="121" name="Google Shape;121;p17" descr="A logo of a path&#10;&#10;Description automatically generated"/>
          <p:cNvPicPr preferRelativeResize="0"/>
          <p:nvPr/>
        </p:nvPicPr>
        <p:blipFill rotWithShape="1">
          <a:blip r:embed="rId3">
            <a:alphaModFix/>
          </a:blip>
          <a:srcRect/>
          <a:stretch/>
        </p:blipFill>
        <p:spPr>
          <a:xfrm>
            <a:off x="10845853" y="230188"/>
            <a:ext cx="1015893" cy="1413417"/>
          </a:xfrm>
          <a:prstGeom prst="rect">
            <a:avLst/>
          </a:prstGeom>
          <a:noFill/>
          <a:ln>
            <a:noFill/>
          </a:ln>
        </p:spPr>
      </p:pic>
      <p:cxnSp>
        <p:nvCxnSpPr>
          <p:cNvPr id="122" name="Google Shape;122;p17"/>
          <p:cNvCxnSpPr/>
          <p:nvPr/>
        </p:nvCxnSpPr>
        <p:spPr>
          <a:xfrm>
            <a:off x="838200" y="1478831"/>
            <a:ext cx="6349285" cy="0"/>
          </a:xfrm>
          <a:prstGeom prst="straightConnector1">
            <a:avLst/>
          </a:prstGeom>
          <a:noFill/>
          <a:ln w="19050" cap="flat" cmpd="sng">
            <a:solidFill>
              <a:schemeClr val="dk1"/>
            </a:solidFill>
            <a:prstDash val="solid"/>
            <a:miter lim="800000"/>
            <a:headEnd type="none" w="sm" len="sm"/>
            <a:tailEnd type="none" w="sm" len="sm"/>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rgbClr val="757575"/>
              </a:buClr>
              <a:buSzPct val="100000"/>
              <a:buNone/>
            </a:pPr>
            <a:endParaRPr sz="1800">
              <a:latin typeface="Quattrocento Sans"/>
              <a:ea typeface="Quattrocento Sans"/>
              <a:cs typeface="Quattrocento Sans"/>
              <a:sym typeface="Quattrocento Sans"/>
            </a:endParaRPr>
          </a:p>
          <a:p>
            <a:pPr marL="0" lvl="0" indent="0" algn="ctr" rtl="0">
              <a:lnSpc>
                <a:spcPct val="90000"/>
              </a:lnSpc>
              <a:spcBef>
                <a:spcPts val="1000"/>
              </a:spcBef>
              <a:spcAft>
                <a:spcPts val="0"/>
              </a:spcAft>
              <a:buClr>
                <a:srgbClr val="757575"/>
              </a:buClr>
              <a:buSzPct val="100000"/>
              <a:buNone/>
            </a:pPr>
            <a:br>
              <a:rPr lang="en-US"/>
            </a:br>
            <a:endParaRPr/>
          </a:p>
          <a:p>
            <a:pPr marL="0" lvl="0" indent="0" algn="l" rtl="0">
              <a:lnSpc>
                <a:spcPct val="90000"/>
              </a:lnSpc>
              <a:spcBef>
                <a:spcPts val="1000"/>
              </a:spcBef>
              <a:spcAft>
                <a:spcPts val="0"/>
              </a:spcAft>
              <a:buClr>
                <a:srgbClr val="757575"/>
              </a:buClr>
              <a:buSzPct val="100000"/>
              <a:buNone/>
            </a:pPr>
            <a:br>
              <a:rPr lang="en-US"/>
            </a:br>
            <a:endParaRPr/>
          </a:p>
        </p:txBody>
      </p:sp>
      <p:sp>
        <p:nvSpPr>
          <p:cNvPr id="129" name="Google Shape;129;p18"/>
          <p:cNvSpPr/>
          <p:nvPr/>
        </p:nvSpPr>
        <p:spPr>
          <a:xfrm>
            <a:off x="127000" y="-13808075"/>
            <a:ext cx="50800000" cy="28575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0" name="Google Shape;130;p18"/>
          <p:cNvSpPr/>
          <p:nvPr/>
        </p:nvSpPr>
        <p:spPr>
          <a:xfrm>
            <a:off x="871792" y="-74886525"/>
            <a:ext cx="1791287" cy="173462871"/>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200"/>
              <a:buFont typeface="Poppins"/>
              <a:buNone/>
            </a:pPr>
            <a:r>
              <a:rPr lang="en-US" sz="1200" b="0" i="0" u="none" strike="noStrike" cap="none">
                <a:solidFill>
                  <a:srgbClr val="FFFFFF"/>
                </a:solidFill>
                <a:latin typeface="Poppins"/>
                <a:ea typeface="Poppins"/>
                <a:cs typeface="Poppins"/>
                <a:sym typeface="Poppins"/>
              </a:rPr>
              <a:t>November 18, 2024</a:t>
            </a: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  </a:t>
            </a:r>
            <a:r>
              <a:rPr lang="en-US" sz="160000" b="0" i="0" u="none" strike="noStrike" cap="none">
                <a:solidFill>
                  <a:schemeClr val="dk1"/>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br>
              <a:rPr lang="en-US"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pic>
        <p:nvPicPr>
          <p:cNvPr id="131" name="Google Shape;131;p18"/>
          <p:cNvPicPr preferRelativeResize="0"/>
          <p:nvPr/>
        </p:nvPicPr>
        <p:blipFill rotWithShape="1">
          <a:blip r:embed="rId3">
            <a:alphaModFix/>
          </a:blip>
          <a:srcRect/>
          <a:stretch/>
        </p:blipFill>
        <p:spPr>
          <a:xfrm>
            <a:off x="190499" y="1169044"/>
            <a:ext cx="5716525" cy="4061323"/>
          </a:xfrm>
          <a:prstGeom prst="rect">
            <a:avLst/>
          </a:prstGeom>
          <a:noFill/>
          <a:ln>
            <a:noFill/>
          </a:ln>
        </p:spPr>
      </p:pic>
      <p:sp>
        <p:nvSpPr>
          <p:cNvPr id="132" name="Google Shape;132;p18"/>
          <p:cNvSpPr txBox="1"/>
          <p:nvPr/>
        </p:nvSpPr>
        <p:spPr>
          <a:xfrm>
            <a:off x="5907024" y="479425"/>
            <a:ext cx="6081777" cy="6555600"/>
          </a:xfrm>
          <a:prstGeom prst="rect">
            <a:avLst/>
          </a:prstGeom>
          <a:noFill/>
          <a:ln>
            <a:noFill/>
          </a:ln>
        </p:spPr>
        <p:txBody>
          <a:bodyPr spcFirstLastPara="1" wrap="square" lIns="91425" tIns="45700" rIns="91425" bIns="45700" anchor="t" anchorCtr="0">
            <a:spAutoFit/>
          </a:bodyPr>
          <a:lstStyle/>
          <a:p>
            <a:pPr lvl="0" algn="ctr"/>
            <a:r>
              <a:rPr lang="en-US" sz="2800"/>
              <a:t>The study identified the preferred alternative to be a hybrid approach that prioritizes safety by combining new construction of a 10-foot wide, aggregate shared-use path, with improved existing trails where feasible. This approach would provide safe active transportation access for all ages and abilities, linking villages to schools, businesses, and recreation areas, serving as a major tourism and economic development driver, and creating Vermont's premier multimodal corridor. </a:t>
            </a:r>
            <a:endParaRPr sz="2800">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15" descr="A child on a bike&#10;&#10;Description automatically generated"/>
          <p:cNvPicPr preferRelativeResize="0"/>
          <p:nvPr/>
        </p:nvPicPr>
        <p:blipFill rotWithShape="1">
          <a:blip r:embed="rId3">
            <a:alphaModFix/>
          </a:blip>
          <a:srcRect/>
          <a:stretch/>
        </p:blipFill>
        <p:spPr>
          <a:xfrm>
            <a:off x="-1102361" y="647214"/>
            <a:ext cx="6736411" cy="5125541"/>
          </a:xfrm>
          <a:prstGeom prst="rect">
            <a:avLst/>
          </a:prstGeom>
          <a:noFill/>
          <a:ln>
            <a:noFill/>
          </a:ln>
        </p:spPr>
      </p:pic>
      <p:sp>
        <p:nvSpPr>
          <p:cNvPr id="3" name="TextBox 2">
            <a:extLst>
              <a:ext uri="{FF2B5EF4-FFF2-40B4-BE49-F238E27FC236}">
                <a16:creationId xmlns:a16="http://schemas.microsoft.com/office/drawing/2014/main" id="{B75C88DA-123D-346B-7B05-CBDCB29D3F24}"/>
              </a:ext>
            </a:extLst>
          </p:cNvPr>
          <p:cNvSpPr txBox="1"/>
          <p:nvPr/>
        </p:nvSpPr>
        <p:spPr>
          <a:xfrm>
            <a:off x="6096000" y="366622"/>
            <a:ext cx="5937504" cy="5632311"/>
          </a:xfrm>
          <a:prstGeom prst="rect">
            <a:avLst/>
          </a:prstGeom>
          <a:noFill/>
        </p:spPr>
        <p:txBody>
          <a:bodyPr wrap="square">
            <a:spAutoFit/>
          </a:bodyPr>
          <a:lstStyle/>
          <a:p>
            <a:r>
              <a:rPr lang="en-US" sz="3000" b="0" i="0" u="none" strike="noStrike">
                <a:solidFill>
                  <a:srgbClr val="000000"/>
                </a:solidFill>
                <a:effectLst/>
                <a:latin typeface="Arial" panose="020B0604020202020204" pitchFamily="34" charset="0"/>
              </a:rPr>
              <a:t>Completing the Mad River Path is a long-term commitment that requires a sustained effort by the entire valley with support from the state. Together, we will manifest a Path that connects communities, provides access to nature for everyone, improves well-being, reduces carbon emissions, and becomes a driver for the sustainable recreational economy.</a:t>
            </a:r>
            <a:endParaRPr lang="en-US" sz="3000"/>
          </a:p>
        </p:txBody>
      </p:sp>
      <mc:AlternateContent xmlns:mc="http://schemas.openxmlformats.org/markup-compatibility/2006">
        <mc:Choice xmlns:p14="http://schemas.microsoft.com/office/powerpoint/2010/main" Requires="p14">
          <p:contentPart p14:bwMode="auto" r:id="rId4">
            <p14:nvContentPartPr>
              <p14:cNvPr id="12" name="Ink 11">
                <a:extLst>
                  <a:ext uri="{FF2B5EF4-FFF2-40B4-BE49-F238E27FC236}">
                    <a16:creationId xmlns:a16="http://schemas.microsoft.com/office/drawing/2014/main" id="{79D965CB-C38D-4398-699C-94DE485F6BE8}"/>
                  </a:ext>
                </a:extLst>
              </p14:cNvPr>
              <p14:cNvContentPartPr/>
              <p14:nvPr/>
            </p14:nvContentPartPr>
            <p14:xfrm>
              <a:off x="7890600" y="2810747"/>
              <a:ext cx="7560" cy="2520"/>
            </p14:xfrm>
          </p:contentPart>
        </mc:Choice>
        <mc:Fallback>
          <p:pic>
            <p:nvPicPr>
              <p:cNvPr id="12" name="Ink 11">
                <a:extLst>
                  <a:ext uri="{FF2B5EF4-FFF2-40B4-BE49-F238E27FC236}">
                    <a16:creationId xmlns:a16="http://schemas.microsoft.com/office/drawing/2014/main" id="{79D965CB-C38D-4398-699C-94DE485F6BE8}"/>
                  </a:ext>
                </a:extLst>
              </p:cNvPr>
              <p:cNvPicPr/>
              <p:nvPr/>
            </p:nvPicPr>
            <p:blipFill>
              <a:blip r:embed="rId5"/>
              <a:stretch>
                <a:fillRect/>
              </a:stretch>
            </p:blipFill>
            <p:spPr>
              <a:xfrm>
                <a:off x="7872600" y="2792747"/>
                <a:ext cx="43200" cy="38160"/>
              </a:xfrm>
              <a:prstGeom prst="rect">
                <a:avLst/>
              </a:prstGeom>
            </p:spPr>
          </p:pic>
        </mc:Fallback>
      </mc:AlternateContent>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B0AF7-003C-CBC2-BDF6-57E4203313D9}"/>
              </a:ext>
            </a:extLst>
          </p:cNvPr>
          <p:cNvSpPr>
            <a:spLocks noGrp="1"/>
          </p:cNvSpPr>
          <p:nvPr>
            <p:ph type="title"/>
          </p:nvPr>
        </p:nvSpPr>
        <p:spPr>
          <a:xfrm>
            <a:off x="831850" y="768349"/>
            <a:ext cx="10515600" cy="1206755"/>
          </a:xfrm>
        </p:spPr>
        <p:txBody>
          <a:bodyPr/>
          <a:lstStyle/>
          <a:p>
            <a:r>
              <a:rPr lang="en-US">
                <a:latin typeface="+mj-lt"/>
              </a:rPr>
              <a:t>  Phasing</a:t>
            </a:r>
          </a:p>
        </p:txBody>
      </p:sp>
      <p:sp>
        <p:nvSpPr>
          <p:cNvPr id="3" name="Text Placeholder 2">
            <a:extLst>
              <a:ext uri="{FF2B5EF4-FFF2-40B4-BE49-F238E27FC236}">
                <a16:creationId xmlns:a16="http://schemas.microsoft.com/office/drawing/2014/main" id="{AEE66A58-87B0-F463-F9A2-5B00A758BF6F}"/>
              </a:ext>
            </a:extLst>
          </p:cNvPr>
          <p:cNvSpPr>
            <a:spLocks noGrp="1"/>
          </p:cNvSpPr>
          <p:nvPr>
            <p:ph type="body" idx="1"/>
          </p:nvPr>
        </p:nvSpPr>
        <p:spPr>
          <a:xfrm>
            <a:off x="838200" y="2340865"/>
            <a:ext cx="10515600" cy="3126994"/>
          </a:xfrm>
        </p:spPr>
        <p:txBody>
          <a:bodyPr>
            <a:noAutofit/>
          </a:bodyPr>
          <a:lstStyle/>
          <a:p>
            <a:r>
              <a:rPr lang="en-US" sz="3600"/>
              <a:t>Phasing prioritizes segments that close the gaps between the existing sections of the Mad River Path. These are the “low-hanging fruit” opportunities, where the construction of a relatively short segment of the off-road path creates several miles of connectivity.</a:t>
            </a:r>
          </a:p>
        </p:txBody>
      </p:sp>
    </p:spTree>
    <p:extLst>
      <p:ext uri="{BB962C8B-B14F-4D97-AF65-F5344CB8AC3E}">
        <p14:creationId xmlns:p14="http://schemas.microsoft.com/office/powerpoint/2010/main" val="13059910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8"/>
          <p:cNvSpPr txBox="1"/>
          <p:nvPr/>
        </p:nvSpPr>
        <p:spPr>
          <a:xfrm>
            <a:off x="146221" y="-200397"/>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Play"/>
              <a:buNone/>
            </a:pPr>
            <a:endParaRPr sz="4400">
              <a:solidFill>
                <a:schemeClr val="dk1"/>
              </a:solidFill>
              <a:latin typeface="Play"/>
              <a:ea typeface="Play"/>
              <a:cs typeface="Play"/>
              <a:sym typeface="Play"/>
            </a:endParaRPr>
          </a:p>
        </p:txBody>
      </p:sp>
      <p:sp>
        <p:nvSpPr>
          <p:cNvPr id="238" name="Google Shape;238;p28"/>
          <p:cNvSpPr txBox="1"/>
          <p:nvPr/>
        </p:nvSpPr>
        <p:spPr>
          <a:xfrm>
            <a:off x="146220" y="612534"/>
            <a:ext cx="11899559" cy="227750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b="0" i="0">
                <a:solidFill>
                  <a:srgbClr val="222222"/>
                </a:solidFill>
                <a:latin typeface="Arial"/>
                <a:ea typeface="Arial"/>
                <a:cs typeface="Arial"/>
                <a:sym typeface="Arial"/>
              </a:rPr>
              <a:t>Phases I-II Warren - Waitsfield</a:t>
            </a:r>
            <a:endParaRPr/>
          </a:p>
          <a:p>
            <a:pPr marL="0" marR="0" lvl="0" indent="0" algn="l" rtl="0">
              <a:spcBef>
                <a:spcPts val="0"/>
              </a:spcBef>
              <a:spcAft>
                <a:spcPts val="0"/>
              </a:spcAft>
              <a:buNone/>
            </a:pPr>
            <a:br>
              <a:rPr lang="en-US" sz="3600">
                <a:solidFill>
                  <a:schemeClr val="dk1"/>
                </a:solidFill>
                <a:latin typeface="Arial"/>
                <a:ea typeface="Arial"/>
                <a:cs typeface="Arial"/>
                <a:sym typeface="Arial"/>
              </a:rPr>
            </a:br>
            <a:br>
              <a:rPr lang="en-US" sz="3600">
                <a:solidFill>
                  <a:schemeClr val="dk1"/>
                </a:solidFill>
                <a:latin typeface="Arial"/>
                <a:ea typeface="Arial"/>
                <a:cs typeface="Arial"/>
                <a:sym typeface="Arial"/>
              </a:rPr>
            </a:br>
            <a:endParaRPr sz="3500">
              <a:solidFill>
                <a:schemeClr val="dk1"/>
              </a:solidFill>
              <a:latin typeface="Arial"/>
              <a:ea typeface="Arial"/>
              <a:cs typeface="Arial"/>
              <a:sym typeface="Arial"/>
            </a:endParaRPr>
          </a:p>
        </p:txBody>
      </p:sp>
      <p:pic>
        <p:nvPicPr>
          <p:cNvPr id="239" name="Google Shape;239;p28" descr="A map of a trail&#10;&#10;Description automatically generated"/>
          <p:cNvPicPr preferRelativeResize="0"/>
          <p:nvPr/>
        </p:nvPicPr>
        <p:blipFill rotWithShape="1">
          <a:blip r:embed="rId3">
            <a:alphaModFix/>
          </a:blip>
          <a:srcRect t="22555" r="2614" b="20593"/>
          <a:stretch/>
        </p:blipFill>
        <p:spPr>
          <a:xfrm>
            <a:off x="-555351" y="2102416"/>
            <a:ext cx="10215225" cy="3984171"/>
          </a:xfrm>
          <a:prstGeom prst="rect">
            <a:avLst/>
          </a:prstGeom>
          <a:noFill/>
          <a:ln>
            <a:noFill/>
          </a:ln>
        </p:spPr>
      </p:pic>
      <p:pic>
        <p:nvPicPr>
          <p:cNvPr id="240" name="Google Shape;240;p28" descr="A map of a village&#10;&#10;Description automatically generated"/>
          <p:cNvPicPr preferRelativeResize="0"/>
          <p:nvPr/>
        </p:nvPicPr>
        <p:blipFill rotWithShape="1">
          <a:blip r:embed="rId4">
            <a:alphaModFix/>
          </a:blip>
          <a:srcRect l="8387" t="19492" b="13600"/>
          <a:stretch/>
        </p:blipFill>
        <p:spPr>
          <a:xfrm>
            <a:off x="8937172" y="2106913"/>
            <a:ext cx="8200728" cy="3984171"/>
          </a:xfrm>
          <a:prstGeom prst="rect">
            <a:avLst/>
          </a:prstGeom>
          <a:noFill/>
          <a:ln>
            <a:noFill/>
          </a:ln>
        </p:spPr>
      </p:pic>
      <p:pic>
        <p:nvPicPr>
          <p:cNvPr id="241" name="Google Shape;241;p28" descr="A map of a village&#10;&#10;Description automatically generated"/>
          <p:cNvPicPr preferRelativeResize="0"/>
          <p:nvPr/>
        </p:nvPicPr>
        <p:blipFill rotWithShape="1">
          <a:blip r:embed="rId4">
            <a:alphaModFix/>
          </a:blip>
          <a:srcRect l="24390" t="66137" r="55180" b="13600"/>
          <a:stretch/>
        </p:blipFill>
        <p:spPr>
          <a:xfrm rot="10800000">
            <a:off x="8901173" y="4644916"/>
            <a:ext cx="928816" cy="1443918"/>
          </a:xfrm>
          <a:prstGeom prst="rect">
            <a:avLst/>
          </a:prstGeom>
          <a:noFill/>
          <a:ln>
            <a:noFill/>
          </a:ln>
        </p:spPr>
      </p:pic>
      <p:pic>
        <p:nvPicPr>
          <p:cNvPr id="242" name="Google Shape;242;p28" descr="A map of a village&#10;&#10;Description automatically generated"/>
          <p:cNvPicPr preferRelativeResize="0"/>
          <p:nvPr/>
        </p:nvPicPr>
        <p:blipFill rotWithShape="1">
          <a:blip r:embed="rId4">
            <a:alphaModFix/>
          </a:blip>
          <a:srcRect l="24390" t="66137" r="55180" b="13600"/>
          <a:stretch/>
        </p:blipFill>
        <p:spPr>
          <a:xfrm>
            <a:off x="9767866" y="5607009"/>
            <a:ext cx="309940" cy="481826"/>
          </a:xfrm>
          <a:prstGeom prst="rect">
            <a:avLst/>
          </a:prstGeom>
          <a:noFill/>
          <a:ln>
            <a:noFill/>
          </a:ln>
        </p:spPr>
      </p:pic>
      <p:pic>
        <p:nvPicPr>
          <p:cNvPr id="243" name="Google Shape;243;p28" descr="A map of a village&#10;&#10;Description automatically generated"/>
          <p:cNvPicPr preferRelativeResize="0"/>
          <p:nvPr/>
        </p:nvPicPr>
        <p:blipFill rotWithShape="1">
          <a:blip r:embed="rId4">
            <a:alphaModFix/>
          </a:blip>
          <a:srcRect l="24390" t="66137" r="55180" b="13600"/>
          <a:stretch/>
        </p:blipFill>
        <p:spPr>
          <a:xfrm rot="10800000">
            <a:off x="10077806" y="5604760"/>
            <a:ext cx="309940" cy="481826"/>
          </a:xfrm>
          <a:prstGeom prst="rect">
            <a:avLst/>
          </a:prstGeom>
          <a:noFill/>
          <a:ln>
            <a:noFill/>
          </a:ln>
        </p:spPr>
      </p:pic>
      <p:sp>
        <p:nvSpPr>
          <p:cNvPr id="244" name="Google Shape;244;p28"/>
          <p:cNvSpPr/>
          <p:nvPr/>
        </p:nvSpPr>
        <p:spPr>
          <a:xfrm rot="10800000">
            <a:off x="11080381" y="3959518"/>
            <a:ext cx="248489" cy="543656"/>
          </a:xfrm>
          <a:prstGeom prst="downArrow">
            <a:avLst>
              <a:gd name="adj1" fmla="val 50000"/>
              <a:gd name="adj2" fmla="val 50000"/>
            </a:avLst>
          </a:prstGeom>
          <a:solidFill>
            <a:srgbClr val="FFFF00"/>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5" name="Google Shape;245;p28"/>
          <p:cNvSpPr/>
          <p:nvPr/>
        </p:nvSpPr>
        <p:spPr>
          <a:xfrm rot="10800000">
            <a:off x="8812928" y="4279564"/>
            <a:ext cx="248489" cy="543656"/>
          </a:xfrm>
          <a:prstGeom prst="downArrow">
            <a:avLst>
              <a:gd name="adj1" fmla="val 50000"/>
              <a:gd name="adj2" fmla="val 50000"/>
            </a:avLst>
          </a:prstGeom>
          <a:solidFill>
            <a:srgbClr val="FFFF00"/>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246" name="Google Shape;246;p28"/>
          <p:cNvCxnSpPr>
            <a:stCxn id="245" idx="0"/>
            <a:endCxn id="244" idx="0"/>
          </p:cNvCxnSpPr>
          <p:nvPr/>
        </p:nvCxnSpPr>
        <p:spPr>
          <a:xfrm rot="-5400000">
            <a:off x="9910823" y="3529470"/>
            <a:ext cx="320100" cy="2267400"/>
          </a:xfrm>
          <a:prstGeom prst="bentConnector3">
            <a:avLst>
              <a:gd name="adj1" fmla="val -71415"/>
            </a:avLst>
          </a:prstGeom>
          <a:noFill/>
          <a:ln w="38100" cap="flat" cmpd="sng">
            <a:solidFill>
              <a:srgbClr val="FFFF00"/>
            </a:solidFill>
            <a:prstDash val="solid"/>
            <a:miter lim="800000"/>
            <a:headEnd type="none" w="sm" len="sm"/>
            <a:tailEnd type="none" w="sm" len="sm"/>
          </a:ln>
        </p:spPr>
      </p:cxnSp>
      <p:sp>
        <p:nvSpPr>
          <p:cNvPr id="247" name="Google Shape;247;p28"/>
          <p:cNvSpPr txBox="1"/>
          <p:nvPr/>
        </p:nvSpPr>
        <p:spPr>
          <a:xfrm>
            <a:off x="8947737" y="5144912"/>
            <a:ext cx="2158861" cy="3231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highlight>
                  <a:srgbClr val="FFFF00"/>
                </a:highlight>
                <a:latin typeface="Arial"/>
                <a:ea typeface="Arial"/>
                <a:cs typeface="Arial"/>
                <a:sym typeface="Arial"/>
              </a:rPr>
              <a:t>Waitsfield Path, .9 mile</a:t>
            </a:r>
            <a:endParaRPr/>
          </a:p>
        </p:txBody>
      </p:sp>
      <p:sp>
        <p:nvSpPr>
          <p:cNvPr id="248" name="Google Shape;248;p28"/>
          <p:cNvSpPr/>
          <p:nvPr/>
        </p:nvSpPr>
        <p:spPr>
          <a:xfrm>
            <a:off x="8991740" y="3787620"/>
            <a:ext cx="2158313" cy="471409"/>
          </a:xfrm>
          <a:custGeom>
            <a:avLst/>
            <a:gdLst/>
            <a:ahLst/>
            <a:cxnLst/>
            <a:rect l="l" t="t" r="r" b="b"/>
            <a:pathLst>
              <a:path w="2158313" h="471409" extrusionOk="0">
                <a:moveTo>
                  <a:pt x="0" y="280087"/>
                </a:moveTo>
                <a:cubicBezTo>
                  <a:pt x="65856" y="309724"/>
                  <a:pt x="129790" y="355161"/>
                  <a:pt x="238897" y="370703"/>
                </a:cubicBezTo>
                <a:cubicBezTo>
                  <a:pt x="330887" y="392670"/>
                  <a:pt x="551934" y="411892"/>
                  <a:pt x="551935" y="411892"/>
                </a:cubicBezTo>
                <a:cubicBezTo>
                  <a:pt x="700897" y="438110"/>
                  <a:pt x="740197" y="427565"/>
                  <a:pt x="881449" y="453081"/>
                </a:cubicBezTo>
                <a:cubicBezTo>
                  <a:pt x="976351" y="475766"/>
                  <a:pt x="1031185" y="472263"/>
                  <a:pt x="1120346" y="469557"/>
                </a:cubicBezTo>
                <a:cubicBezTo>
                  <a:pt x="1209115" y="459365"/>
                  <a:pt x="1308420" y="441227"/>
                  <a:pt x="1408670" y="411892"/>
                </a:cubicBezTo>
                <a:cubicBezTo>
                  <a:pt x="1508445" y="370740"/>
                  <a:pt x="1593994" y="319262"/>
                  <a:pt x="1688757" y="271849"/>
                </a:cubicBezTo>
                <a:cubicBezTo>
                  <a:pt x="1799573" y="233132"/>
                  <a:pt x="1863432" y="205862"/>
                  <a:pt x="1944130" y="156519"/>
                </a:cubicBezTo>
                <a:cubicBezTo>
                  <a:pt x="2014429" y="101979"/>
                  <a:pt x="2092440" y="70060"/>
                  <a:pt x="2158313" y="0"/>
                </a:cubicBezTo>
              </a:path>
            </a:pathLst>
          </a:custGeom>
          <a:noFill/>
          <a:ln w="1905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9" name="Google Shape;249;p28"/>
          <p:cNvSpPr/>
          <p:nvPr/>
        </p:nvSpPr>
        <p:spPr>
          <a:xfrm>
            <a:off x="4144409" y="3050343"/>
            <a:ext cx="248489" cy="543656"/>
          </a:xfrm>
          <a:prstGeom prst="downArrow">
            <a:avLst>
              <a:gd name="adj1" fmla="val 50000"/>
              <a:gd name="adj2" fmla="val 50000"/>
            </a:avLst>
          </a:prstGeom>
          <a:solidFill>
            <a:srgbClr val="FF0000"/>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250" name="Google Shape;250;p28"/>
          <p:cNvCxnSpPr>
            <a:stCxn id="251" idx="0"/>
            <a:endCxn id="249" idx="0"/>
          </p:cNvCxnSpPr>
          <p:nvPr/>
        </p:nvCxnSpPr>
        <p:spPr>
          <a:xfrm rot="-5400000" flipH="1">
            <a:off x="2753596" y="1535243"/>
            <a:ext cx="190500" cy="2839500"/>
          </a:xfrm>
          <a:prstGeom prst="bentConnector3">
            <a:avLst>
              <a:gd name="adj1" fmla="val -120000"/>
            </a:avLst>
          </a:prstGeom>
          <a:noFill/>
          <a:ln w="38100" cap="flat" cmpd="sng">
            <a:solidFill>
              <a:srgbClr val="FF0000"/>
            </a:solidFill>
            <a:prstDash val="solid"/>
            <a:miter lim="800000"/>
            <a:headEnd type="none" w="sm" len="sm"/>
            <a:tailEnd type="none" w="sm" len="sm"/>
          </a:ln>
        </p:spPr>
      </p:cxnSp>
      <p:sp>
        <p:nvSpPr>
          <p:cNvPr id="252" name="Google Shape;252;p28"/>
          <p:cNvSpPr txBox="1"/>
          <p:nvPr/>
        </p:nvSpPr>
        <p:spPr>
          <a:xfrm>
            <a:off x="1970139" y="2283748"/>
            <a:ext cx="2174270" cy="3231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highlight>
                  <a:srgbClr val="FF0000"/>
                </a:highlight>
                <a:latin typeface="Arial"/>
                <a:ea typeface="Arial"/>
                <a:cs typeface="Arial"/>
                <a:sym typeface="Arial"/>
              </a:rPr>
              <a:t>Warren Path, 1.1 mile</a:t>
            </a:r>
            <a:endParaRPr/>
          </a:p>
        </p:txBody>
      </p:sp>
      <p:sp>
        <p:nvSpPr>
          <p:cNvPr id="251" name="Google Shape;251;p28"/>
          <p:cNvSpPr/>
          <p:nvPr/>
        </p:nvSpPr>
        <p:spPr>
          <a:xfrm>
            <a:off x="1304851" y="2859743"/>
            <a:ext cx="248489" cy="543656"/>
          </a:xfrm>
          <a:prstGeom prst="downArrow">
            <a:avLst>
              <a:gd name="adj1" fmla="val 50000"/>
              <a:gd name="adj2" fmla="val 50000"/>
            </a:avLst>
          </a:prstGeom>
          <a:solidFill>
            <a:srgbClr val="FF0000"/>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3" name="Google Shape;253;p28"/>
          <p:cNvSpPr/>
          <p:nvPr/>
        </p:nvSpPr>
        <p:spPr>
          <a:xfrm>
            <a:off x="1375576" y="3427012"/>
            <a:ext cx="2878372" cy="326004"/>
          </a:xfrm>
          <a:custGeom>
            <a:avLst/>
            <a:gdLst/>
            <a:ahLst/>
            <a:cxnLst/>
            <a:rect l="l" t="t" r="r" b="b"/>
            <a:pathLst>
              <a:path w="2878372" h="326004" extrusionOk="0">
                <a:moveTo>
                  <a:pt x="0" y="0"/>
                </a:moveTo>
                <a:cubicBezTo>
                  <a:pt x="62285" y="27167"/>
                  <a:pt x="124571" y="54335"/>
                  <a:pt x="182880" y="63611"/>
                </a:cubicBezTo>
                <a:cubicBezTo>
                  <a:pt x="241189" y="72887"/>
                  <a:pt x="278295" y="55659"/>
                  <a:pt x="349857" y="55659"/>
                </a:cubicBezTo>
                <a:cubicBezTo>
                  <a:pt x="421419" y="55659"/>
                  <a:pt x="520810" y="53009"/>
                  <a:pt x="612250" y="63611"/>
                </a:cubicBezTo>
                <a:cubicBezTo>
                  <a:pt x="703690" y="74213"/>
                  <a:pt x="803081" y="106018"/>
                  <a:pt x="898497" y="119270"/>
                </a:cubicBezTo>
                <a:cubicBezTo>
                  <a:pt x="993913" y="132522"/>
                  <a:pt x="1077402" y="136498"/>
                  <a:pt x="1184744" y="143124"/>
                </a:cubicBezTo>
                <a:cubicBezTo>
                  <a:pt x="1292086" y="149750"/>
                  <a:pt x="1421958" y="136497"/>
                  <a:pt x="1542553" y="159026"/>
                </a:cubicBezTo>
                <a:cubicBezTo>
                  <a:pt x="1663148" y="181555"/>
                  <a:pt x="1796995" y="251792"/>
                  <a:pt x="1908313" y="278296"/>
                </a:cubicBezTo>
                <a:cubicBezTo>
                  <a:pt x="2019631" y="304800"/>
                  <a:pt x="2093843" y="311426"/>
                  <a:pt x="2210462" y="318052"/>
                </a:cubicBezTo>
                <a:cubicBezTo>
                  <a:pt x="2327081" y="324678"/>
                  <a:pt x="2496709" y="316727"/>
                  <a:pt x="2608027" y="318052"/>
                </a:cubicBezTo>
                <a:cubicBezTo>
                  <a:pt x="2719345" y="319377"/>
                  <a:pt x="2798858" y="322690"/>
                  <a:pt x="2878372" y="326004"/>
                </a:cubicBezTo>
              </a:path>
            </a:pathLst>
          </a:cu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5" name="Google Shape;255;p28"/>
          <p:cNvSpPr/>
          <p:nvPr/>
        </p:nvSpPr>
        <p:spPr>
          <a:xfrm>
            <a:off x="7987553" y="4078941"/>
            <a:ext cx="959223" cy="161800"/>
          </a:xfrm>
          <a:custGeom>
            <a:avLst/>
            <a:gdLst/>
            <a:ahLst/>
            <a:cxnLst/>
            <a:rect l="l" t="t" r="r" b="b"/>
            <a:pathLst>
              <a:path w="959223" h="161800" extrusionOk="0">
                <a:moveTo>
                  <a:pt x="0" y="107577"/>
                </a:moveTo>
                <a:cubicBezTo>
                  <a:pt x="69476" y="112059"/>
                  <a:pt x="138953" y="116541"/>
                  <a:pt x="215153" y="125506"/>
                </a:cubicBezTo>
                <a:cubicBezTo>
                  <a:pt x="291353" y="134471"/>
                  <a:pt x="383988" y="165847"/>
                  <a:pt x="457200" y="161365"/>
                </a:cubicBezTo>
                <a:cubicBezTo>
                  <a:pt x="530412" y="156883"/>
                  <a:pt x="591670" y="122518"/>
                  <a:pt x="654423" y="98612"/>
                </a:cubicBezTo>
                <a:cubicBezTo>
                  <a:pt x="717176" y="74706"/>
                  <a:pt x="782918" y="34365"/>
                  <a:pt x="833718" y="17930"/>
                </a:cubicBezTo>
                <a:cubicBezTo>
                  <a:pt x="884518" y="1495"/>
                  <a:pt x="921870" y="747"/>
                  <a:pt x="959223" y="0"/>
                </a:cubicBezTo>
              </a:path>
            </a:pathLst>
          </a:cu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6" name="Google Shape;256;p28"/>
          <p:cNvSpPr/>
          <p:nvPr/>
        </p:nvSpPr>
        <p:spPr>
          <a:xfrm>
            <a:off x="7863308" y="3490462"/>
            <a:ext cx="248489" cy="543656"/>
          </a:xfrm>
          <a:prstGeom prst="downArrow">
            <a:avLst>
              <a:gd name="adj1" fmla="val 50000"/>
              <a:gd name="adj2" fmla="val 50000"/>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7" name="Google Shape;257;p28"/>
          <p:cNvSpPr/>
          <p:nvPr/>
        </p:nvSpPr>
        <p:spPr>
          <a:xfrm>
            <a:off x="8822531" y="3416795"/>
            <a:ext cx="248489" cy="543656"/>
          </a:xfrm>
          <a:prstGeom prst="downArrow">
            <a:avLst>
              <a:gd name="adj1" fmla="val 50000"/>
              <a:gd name="adj2" fmla="val 50000"/>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8" name="Google Shape;258;p28"/>
          <p:cNvSpPr/>
          <p:nvPr/>
        </p:nvSpPr>
        <p:spPr>
          <a:xfrm>
            <a:off x="6617214" y="3403399"/>
            <a:ext cx="248489" cy="543656"/>
          </a:xfrm>
          <a:prstGeom prst="downArrow">
            <a:avLst>
              <a:gd name="adj1" fmla="val 50000"/>
              <a:gd name="adj2" fmla="val 50000"/>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9" name="Google Shape;259;p28"/>
          <p:cNvSpPr/>
          <p:nvPr/>
        </p:nvSpPr>
        <p:spPr>
          <a:xfrm>
            <a:off x="7253708" y="3446931"/>
            <a:ext cx="248489" cy="543656"/>
          </a:xfrm>
          <a:prstGeom prst="downArrow">
            <a:avLst>
              <a:gd name="adj1" fmla="val 50000"/>
              <a:gd name="adj2" fmla="val 50000"/>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260" name="Google Shape;260;p28"/>
          <p:cNvCxnSpPr>
            <a:stCxn id="258" idx="0"/>
            <a:endCxn id="259" idx="0"/>
          </p:cNvCxnSpPr>
          <p:nvPr/>
        </p:nvCxnSpPr>
        <p:spPr>
          <a:xfrm rot="-5400000" flipH="1">
            <a:off x="7038009" y="3106849"/>
            <a:ext cx="43500" cy="636600"/>
          </a:xfrm>
          <a:prstGeom prst="bentConnector3">
            <a:avLst>
              <a:gd name="adj1" fmla="val -525517"/>
            </a:avLst>
          </a:prstGeom>
          <a:noFill/>
          <a:ln w="38100" cap="flat" cmpd="sng">
            <a:solidFill>
              <a:schemeClr val="lt1"/>
            </a:solidFill>
            <a:prstDash val="solid"/>
            <a:miter lim="800000"/>
            <a:headEnd type="none" w="sm" len="sm"/>
            <a:tailEnd type="none" w="sm" len="sm"/>
          </a:ln>
        </p:spPr>
      </p:cxnSp>
      <p:cxnSp>
        <p:nvCxnSpPr>
          <p:cNvPr id="261" name="Google Shape;261;p28"/>
          <p:cNvCxnSpPr>
            <a:endCxn id="257" idx="0"/>
          </p:cNvCxnSpPr>
          <p:nvPr/>
        </p:nvCxnSpPr>
        <p:spPr>
          <a:xfrm rot="10800000" flipH="1">
            <a:off x="7982576" y="3416795"/>
            <a:ext cx="964200" cy="51900"/>
          </a:xfrm>
          <a:prstGeom prst="bentConnector4">
            <a:avLst>
              <a:gd name="adj1" fmla="val -481"/>
              <a:gd name="adj2" fmla="val 540462"/>
            </a:avLst>
          </a:prstGeom>
          <a:noFill/>
          <a:ln w="38100" cap="flat" cmpd="sng">
            <a:solidFill>
              <a:schemeClr val="lt1"/>
            </a:solidFill>
            <a:prstDash val="solid"/>
            <a:miter lim="800000"/>
            <a:headEnd type="none" w="sm" len="sm"/>
            <a:tailEnd type="none" w="sm" len="sm"/>
          </a:ln>
        </p:spPr>
      </p:cxnSp>
      <p:sp>
        <p:nvSpPr>
          <p:cNvPr id="262" name="Google Shape;262;p28"/>
          <p:cNvSpPr txBox="1"/>
          <p:nvPr/>
        </p:nvSpPr>
        <p:spPr>
          <a:xfrm>
            <a:off x="6627882" y="2749325"/>
            <a:ext cx="2435282" cy="3231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½ mile needed connection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Line"/>
          <p:cNvSpPr/>
          <p:nvPr/>
        </p:nvSpPr>
        <p:spPr>
          <a:xfrm>
            <a:off x="2835438" y="861835"/>
            <a:ext cx="865038" cy="1"/>
          </a:xfrm>
          <a:prstGeom prst="line">
            <a:avLst/>
          </a:prstGeom>
          <a:ln w="76200">
            <a:solidFill>
              <a:schemeClr val="accent6">
                <a:hueOff val="61929"/>
                <a:satOff val="10820"/>
                <a:lumOff val="-8848"/>
              </a:schemeClr>
            </a:solidFill>
            <a:miter lim="400000"/>
            <a:tailEnd type="triangle"/>
          </a:ln>
        </p:spPr>
        <p:txBody>
          <a:bodyPr lIns="25400" tIns="25400" rIns="25400" bIns="25400" anchor="ctr"/>
          <a:lstStyle/>
          <a:p>
            <a:endParaRPr sz="700"/>
          </a:p>
        </p:txBody>
      </p:sp>
      <p:sp>
        <p:nvSpPr>
          <p:cNvPr id="202" name="Line"/>
          <p:cNvSpPr/>
          <p:nvPr/>
        </p:nvSpPr>
        <p:spPr>
          <a:xfrm flipH="1" flipV="1">
            <a:off x="8491524" y="1548396"/>
            <a:ext cx="865039" cy="1"/>
          </a:xfrm>
          <a:prstGeom prst="line">
            <a:avLst/>
          </a:prstGeom>
          <a:ln w="76200">
            <a:solidFill>
              <a:schemeClr val="accent6">
                <a:hueOff val="61929"/>
                <a:satOff val="10820"/>
                <a:lumOff val="-8848"/>
              </a:schemeClr>
            </a:solidFill>
            <a:miter lim="400000"/>
            <a:tailEnd type="triangle"/>
          </a:ln>
        </p:spPr>
        <p:txBody>
          <a:bodyPr lIns="25400" tIns="25400" rIns="25400" bIns="25400" anchor="ctr"/>
          <a:lstStyle/>
          <a:p>
            <a:endParaRPr sz="700"/>
          </a:p>
        </p:txBody>
      </p:sp>
      <p:sp>
        <p:nvSpPr>
          <p:cNvPr id="203" name="Line"/>
          <p:cNvSpPr/>
          <p:nvPr/>
        </p:nvSpPr>
        <p:spPr>
          <a:xfrm>
            <a:off x="2835438" y="6174207"/>
            <a:ext cx="865038" cy="1"/>
          </a:xfrm>
          <a:prstGeom prst="line">
            <a:avLst/>
          </a:prstGeom>
          <a:ln w="76200">
            <a:solidFill>
              <a:schemeClr val="accent6">
                <a:hueOff val="61929"/>
                <a:satOff val="10820"/>
                <a:lumOff val="-8848"/>
              </a:schemeClr>
            </a:solidFill>
            <a:miter lim="400000"/>
            <a:tailEnd type="triangle"/>
          </a:ln>
        </p:spPr>
        <p:txBody>
          <a:bodyPr lIns="25400" tIns="25400" rIns="25400" bIns="25400" anchor="ctr"/>
          <a:lstStyle/>
          <a:p>
            <a:endParaRPr sz="700"/>
          </a:p>
        </p:txBody>
      </p:sp>
      <p:sp>
        <p:nvSpPr>
          <p:cNvPr id="204" name="Line"/>
          <p:cNvSpPr/>
          <p:nvPr/>
        </p:nvSpPr>
        <p:spPr>
          <a:xfrm flipH="1">
            <a:off x="8428024" y="2694165"/>
            <a:ext cx="865039" cy="1"/>
          </a:xfrm>
          <a:prstGeom prst="line">
            <a:avLst/>
          </a:prstGeom>
          <a:ln w="76200">
            <a:solidFill>
              <a:schemeClr val="accent6">
                <a:hueOff val="61929"/>
                <a:satOff val="10820"/>
                <a:lumOff val="-8848"/>
              </a:schemeClr>
            </a:solidFill>
            <a:miter lim="400000"/>
            <a:tailEnd type="triangle"/>
          </a:ln>
        </p:spPr>
        <p:txBody>
          <a:bodyPr lIns="25400" tIns="25400" rIns="25400" bIns="25400" anchor="ctr"/>
          <a:lstStyle/>
          <a:p>
            <a:endParaRPr sz="700"/>
          </a:p>
        </p:txBody>
      </p:sp>
      <p:sp>
        <p:nvSpPr>
          <p:cNvPr id="205" name="Line"/>
          <p:cNvSpPr/>
          <p:nvPr/>
        </p:nvSpPr>
        <p:spPr>
          <a:xfrm>
            <a:off x="2835438" y="2248281"/>
            <a:ext cx="865038" cy="1"/>
          </a:xfrm>
          <a:prstGeom prst="line">
            <a:avLst/>
          </a:prstGeom>
          <a:ln w="76200">
            <a:solidFill>
              <a:schemeClr val="accent6">
                <a:hueOff val="61929"/>
                <a:satOff val="10820"/>
                <a:lumOff val="-8848"/>
              </a:schemeClr>
            </a:solidFill>
            <a:miter lim="400000"/>
            <a:tailEnd type="triangle"/>
          </a:ln>
        </p:spPr>
        <p:txBody>
          <a:bodyPr lIns="25400" tIns="25400" rIns="25400" bIns="25400" anchor="ctr"/>
          <a:lstStyle/>
          <a:p>
            <a:endParaRPr sz="700"/>
          </a:p>
        </p:txBody>
      </p:sp>
      <p:sp>
        <p:nvSpPr>
          <p:cNvPr id="206" name="Submitted application with CVRPC…"/>
          <p:cNvSpPr txBox="1"/>
          <p:nvPr/>
        </p:nvSpPr>
        <p:spPr>
          <a:xfrm>
            <a:off x="172280" y="674605"/>
            <a:ext cx="1615303" cy="3744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p>
            <a:r>
              <a:rPr sz="700"/>
              <a:t>Submitted application with CVRPC</a:t>
            </a:r>
          </a:p>
          <a:p>
            <a:r>
              <a:rPr sz="700"/>
              <a:t>Working with LocalMotion, VHB</a:t>
            </a:r>
            <a:r>
              <a:rPr lang="en-US" sz="700"/>
              <a:t>,</a:t>
            </a:r>
            <a:r>
              <a:rPr sz="700"/>
              <a:t> and </a:t>
            </a:r>
          </a:p>
          <a:p>
            <a:r>
              <a:rPr sz="700"/>
              <a:t>Warren</a:t>
            </a:r>
          </a:p>
        </p:txBody>
      </p:sp>
      <p:sp>
        <p:nvSpPr>
          <p:cNvPr id="207" name="T-Mobile Grant Submitted"/>
          <p:cNvSpPr txBox="1"/>
          <p:nvPr/>
        </p:nvSpPr>
        <p:spPr>
          <a:xfrm>
            <a:off x="172281" y="2168772"/>
            <a:ext cx="2241546" cy="15893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p>
            <a:r>
              <a:rPr sz="700"/>
              <a:t>T-Mobile Grant Submitted</a:t>
            </a:r>
            <a:r>
              <a:rPr lang="en-US" sz="700"/>
              <a:t> (did not receive)</a:t>
            </a:r>
            <a:endParaRPr sz="700"/>
          </a:p>
        </p:txBody>
      </p:sp>
      <p:sp>
        <p:nvSpPr>
          <p:cNvPr id="208" name="Preparing an RTP Grant based on feedback received in 2024"/>
          <p:cNvSpPr txBox="1"/>
          <p:nvPr/>
        </p:nvSpPr>
        <p:spPr>
          <a:xfrm>
            <a:off x="108202" y="6094699"/>
            <a:ext cx="2619109" cy="15901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spAutoFit/>
          </a:bodyPr>
          <a:lstStyle/>
          <a:p>
            <a:r>
              <a:rPr sz="700"/>
              <a:t>Preparing </a:t>
            </a:r>
            <a:r>
              <a:rPr lang="en-US" sz="700"/>
              <a:t>2026</a:t>
            </a:r>
            <a:r>
              <a:rPr sz="700"/>
              <a:t> RTP Grant based on feedback received in 202</a:t>
            </a:r>
            <a:r>
              <a:rPr lang="en-US" sz="700"/>
              <a:t>5</a:t>
            </a:r>
            <a:endParaRPr sz="700"/>
          </a:p>
        </p:txBody>
      </p:sp>
      <p:sp>
        <p:nvSpPr>
          <p:cNvPr id="209" name="Applied for Bike/Ped Grant with Warren committing $400K. Did not get the grant, but received a specific guidance on how to improve the 2026 application"/>
          <p:cNvSpPr txBox="1"/>
          <p:nvPr/>
        </p:nvSpPr>
        <p:spPr>
          <a:xfrm>
            <a:off x="9423795" y="1434306"/>
            <a:ext cx="2073556" cy="48218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spAutoFit/>
          </a:bodyPr>
          <a:lstStyle/>
          <a:p>
            <a:r>
              <a:rPr sz="700"/>
              <a:t>Applied for Bike/Ped Grant with Warren committing $400K. Did not get the grant, but received a specific guidance on how to improve the 2026 application</a:t>
            </a:r>
          </a:p>
        </p:txBody>
      </p:sp>
      <p:sp>
        <p:nvSpPr>
          <p:cNvPr id="210" name="Two For the Trails Grant Submitted 9/25…"/>
          <p:cNvSpPr txBox="1"/>
          <p:nvPr/>
        </p:nvSpPr>
        <p:spPr>
          <a:xfrm>
            <a:off x="9549272" y="2506935"/>
            <a:ext cx="1527753" cy="3744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p>
            <a:r>
              <a:rPr lang="en-US" sz="700"/>
              <a:t>Two For the Trails Grant Submitted 9/25</a:t>
            </a:r>
          </a:p>
          <a:p>
            <a:r>
              <a:rPr lang="en-US" sz="700"/>
              <a:t>(Did not get the grant 1/25)</a:t>
            </a:r>
          </a:p>
        </p:txBody>
      </p:sp>
      <p:sp>
        <p:nvSpPr>
          <p:cNvPr id="211" name="Actively Looking for…"/>
          <p:cNvSpPr txBox="1"/>
          <p:nvPr/>
        </p:nvSpPr>
        <p:spPr>
          <a:xfrm>
            <a:off x="9549273" y="4853497"/>
            <a:ext cx="1128514" cy="15901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25400" tIns="25400" rIns="25400" bIns="25400" anchor="ctr">
            <a:spAutoFit/>
          </a:bodyPr>
          <a:lstStyle/>
          <a:p>
            <a:r>
              <a:rPr lang="en-US" sz="700"/>
              <a:t>2027 round of RTP funding</a:t>
            </a:r>
            <a:endParaRPr sz="700"/>
          </a:p>
        </p:txBody>
      </p:sp>
      <p:sp>
        <p:nvSpPr>
          <p:cNvPr id="213" name="Line"/>
          <p:cNvSpPr/>
          <p:nvPr/>
        </p:nvSpPr>
        <p:spPr>
          <a:xfrm flipH="1" flipV="1">
            <a:off x="8491522" y="3341623"/>
            <a:ext cx="801540" cy="0"/>
          </a:xfrm>
          <a:prstGeom prst="line">
            <a:avLst/>
          </a:prstGeom>
          <a:ln w="76200">
            <a:solidFill>
              <a:schemeClr val="accent6">
                <a:hueOff val="61929"/>
                <a:satOff val="10820"/>
                <a:lumOff val="-8848"/>
              </a:schemeClr>
            </a:solidFill>
            <a:miter lim="400000"/>
            <a:tailEnd type="triangle"/>
          </a:ln>
        </p:spPr>
        <p:txBody>
          <a:bodyPr lIns="25400" tIns="25400" rIns="25400" bIns="25400" anchor="ctr"/>
          <a:lstStyle/>
          <a:p>
            <a:endParaRPr sz="700"/>
          </a:p>
        </p:txBody>
      </p:sp>
      <p:sp>
        <p:nvSpPr>
          <p:cNvPr id="214" name="Ben and Jerry Grant Submitted"/>
          <p:cNvSpPr txBox="1"/>
          <p:nvPr/>
        </p:nvSpPr>
        <p:spPr>
          <a:xfrm>
            <a:off x="172281" y="2461979"/>
            <a:ext cx="3304070" cy="15892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p>
            <a:r>
              <a:rPr sz="700"/>
              <a:t>Ben and Jerry Grant </a:t>
            </a:r>
            <a:r>
              <a:rPr lang="en-US" sz="700"/>
              <a:t>received. Scheduled for construction for summer 2026</a:t>
            </a:r>
            <a:endParaRPr sz="700"/>
          </a:p>
        </p:txBody>
      </p:sp>
      <p:sp>
        <p:nvSpPr>
          <p:cNvPr id="215" name="Line"/>
          <p:cNvSpPr/>
          <p:nvPr/>
        </p:nvSpPr>
        <p:spPr>
          <a:xfrm>
            <a:off x="2835438" y="2387981"/>
            <a:ext cx="865038" cy="1"/>
          </a:xfrm>
          <a:prstGeom prst="line">
            <a:avLst/>
          </a:prstGeom>
          <a:ln w="76200">
            <a:solidFill>
              <a:schemeClr val="accent6">
                <a:hueOff val="61929"/>
                <a:satOff val="10820"/>
                <a:lumOff val="-8848"/>
              </a:schemeClr>
            </a:solidFill>
            <a:miter lim="400000"/>
            <a:tailEnd type="triangle"/>
          </a:ln>
        </p:spPr>
        <p:txBody>
          <a:bodyPr lIns="25400" tIns="25400" rIns="25400" bIns="25400" anchor="ctr"/>
          <a:lstStyle/>
          <a:p>
            <a:endParaRPr sz="700"/>
          </a:p>
        </p:txBody>
      </p:sp>
      <p:pic>
        <p:nvPicPr>
          <p:cNvPr id="216" name="1.png" descr="1.png"/>
          <p:cNvPicPr>
            <a:picLocks noChangeAspect="1"/>
          </p:cNvPicPr>
          <p:nvPr/>
        </p:nvPicPr>
        <p:blipFill>
          <a:blip r:embed="rId2"/>
          <a:stretch>
            <a:fillRect/>
          </a:stretch>
        </p:blipFill>
        <p:spPr>
          <a:xfrm>
            <a:off x="3852292" y="0"/>
            <a:ext cx="4572001" cy="6858000"/>
          </a:xfrm>
          <a:prstGeom prst="rect">
            <a:avLst/>
          </a:prstGeom>
          <a:ln w="12700">
            <a:miter lim="400000"/>
          </a:ln>
        </p:spPr>
      </p:pic>
      <p:sp>
        <p:nvSpPr>
          <p:cNvPr id="217" name="Line"/>
          <p:cNvSpPr/>
          <p:nvPr/>
        </p:nvSpPr>
        <p:spPr>
          <a:xfrm flipH="1">
            <a:off x="8491524" y="5475465"/>
            <a:ext cx="865039" cy="1"/>
          </a:xfrm>
          <a:prstGeom prst="line">
            <a:avLst/>
          </a:prstGeom>
          <a:ln w="76200">
            <a:solidFill>
              <a:schemeClr val="accent6">
                <a:hueOff val="61929"/>
                <a:satOff val="10820"/>
                <a:lumOff val="-8848"/>
              </a:schemeClr>
            </a:solidFill>
            <a:miter lim="400000"/>
            <a:tailEnd type="triangle"/>
          </a:ln>
        </p:spPr>
        <p:txBody>
          <a:bodyPr lIns="25400" tIns="25400" rIns="25400" bIns="25400" anchor="ctr"/>
          <a:lstStyle/>
          <a:p>
            <a:endParaRPr sz="700"/>
          </a:p>
        </p:txBody>
      </p:sp>
      <p:sp>
        <p:nvSpPr>
          <p:cNvPr id="218" name="Preparing application for the TA Grant,…"/>
          <p:cNvSpPr txBox="1"/>
          <p:nvPr/>
        </p:nvSpPr>
        <p:spPr>
          <a:xfrm>
            <a:off x="9549272" y="5228477"/>
            <a:ext cx="2577473" cy="48218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p>
            <a:r>
              <a:rPr lang="en-US" sz="700"/>
              <a:t>Submitted </a:t>
            </a:r>
            <a:r>
              <a:rPr sz="700"/>
              <a:t>TA Grant,</a:t>
            </a:r>
          </a:p>
          <a:p>
            <a:r>
              <a:rPr sz="700"/>
              <a:t>Working with VHB, and Waitsfield.</a:t>
            </a:r>
          </a:p>
          <a:p>
            <a:r>
              <a:rPr sz="700"/>
              <a:t>Town committed $60K, and will bring a second $60K request to the voters</a:t>
            </a:r>
          </a:p>
        </p:txBody>
      </p:sp>
      <p:sp>
        <p:nvSpPr>
          <p:cNvPr id="219" name="Line"/>
          <p:cNvSpPr/>
          <p:nvPr/>
        </p:nvSpPr>
        <p:spPr>
          <a:xfrm>
            <a:off x="2835438" y="4281094"/>
            <a:ext cx="865038" cy="1"/>
          </a:xfrm>
          <a:prstGeom prst="line">
            <a:avLst/>
          </a:prstGeom>
          <a:ln w="76200">
            <a:solidFill>
              <a:schemeClr val="accent6">
                <a:hueOff val="61929"/>
                <a:satOff val="10820"/>
                <a:lumOff val="-8848"/>
              </a:schemeClr>
            </a:solidFill>
            <a:miter lim="400000"/>
            <a:tailEnd type="triangle"/>
          </a:ln>
        </p:spPr>
        <p:txBody>
          <a:bodyPr lIns="25400" tIns="25400" rIns="25400" bIns="25400" anchor="ctr"/>
          <a:lstStyle/>
          <a:p>
            <a:endParaRPr sz="700"/>
          </a:p>
        </p:txBody>
      </p:sp>
      <p:sp>
        <p:nvSpPr>
          <p:cNvPr id="220" name="Actively working with the landowner"/>
          <p:cNvSpPr txBox="1"/>
          <p:nvPr/>
        </p:nvSpPr>
        <p:spPr>
          <a:xfrm>
            <a:off x="172280" y="4259174"/>
            <a:ext cx="1555347" cy="15901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p>
            <a:r>
              <a:rPr lang="en-US" sz="700"/>
              <a:t>In discussion with a key landowner</a:t>
            </a:r>
            <a:endParaRPr sz="700"/>
          </a:p>
        </p:txBody>
      </p:sp>
      <p:sp>
        <p:nvSpPr>
          <p:cNvPr id="221" name="Line"/>
          <p:cNvSpPr/>
          <p:nvPr/>
        </p:nvSpPr>
        <p:spPr>
          <a:xfrm>
            <a:off x="2771938" y="3717754"/>
            <a:ext cx="865038" cy="1"/>
          </a:xfrm>
          <a:prstGeom prst="line">
            <a:avLst/>
          </a:prstGeom>
          <a:ln w="76200">
            <a:solidFill>
              <a:schemeClr val="accent6">
                <a:hueOff val="61929"/>
                <a:satOff val="10820"/>
                <a:lumOff val="-8848"/>
              </a:schemeClr>
            </a:solidFill>
            <a:miter lim="400000"/>
            <a:tailEnd type="triangle"/>
          </a:ln>
        </p:spPr>
        <p:txBody>
          <a:bodyPr lIns="25400" tIns="25400" rIns="25400" bIns="25400" anchor="ctr"/>
          <a:lstStyle/>
          <a:p>
            <a:endParaRPr sz="700"/>
          </a:p>
        </p:txBody>
      </p:sp>
      <p:sp>
        <p:nvSpPr>
          <p:cNvPr id="222" name="Actively working with the landowner"/>
          <p:cNvSpPr txBox="1"/>
          <p:nvPr/>
        </p:nvSpPr>
        <p:spPr>
          <a:xfrm>
            <a:off x="172280" y="3530524"/>
            <a:ext cx="2555032" cy="3744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p>
            <a:r>
              <a:rPr lang="en-US" sz="700"/>
              <a:t>Secured a path easement through a key private property. Negotiating with a landowner for an easement to Kingsbury Rd</a:t>
            </a:r>
            <a:endParaRPr sz="700"/>
          </a:p>
          <a:p>
            <a:endParaRPr sz="700"/>
          </a:p>
        </p:txBody>
      </p:sp>
      <p:sp>
        <p:nvSpPr>
          <p:cNvPr id="2" name="TextBox 1">
            <a:extLst>
              <a:ext uri="{FF2B5EF4-FFF2-40B4-BE49-F238E27FC236}">
                <a16:creationId xmlns:a16="http://schemas.microsoft.com/office/drawing/2014/main" id="{966E0209-DCF4-D462-1AE4-67B47EAF0F6A}"/>
              </a:ext>
            </a:extLst>
          </p:cNvPr>
          <p:cNvSpPr txBox="1"/>
          <p:nvPr/>
        </p:nvSpPr>
        <p:spPr>
          <a:xfrm>
            <a:off x="9549272" y="3172734"/>
            <a:ext cx="2175362" cy="338554"/>
          </a:xfrm>
          <a:prstGeom prst="rect">
            <a:avLst/>
          </a:prstGeom>
          <a:noFill/>
        </p:spPr>
        <p:txBody>
          <a:bodyPr wrap="square" rtlCol="0">
            <a:spAutoFit/>
          </a:bodyPr>
          <a:lstStyle/>
          <a:p>
            <a:r>
              <a:rPr lang="en-US" sz="800"/>
              <a:t>Improve through community fundraising in 2027</a:t>
            </a:r>
            <a:endParaRPr lang="en-US"/>
          </a:p>
        </p:txBody>
      </p:sp>
      <p:sp>
        <p:nvSpPr>
          <p:cNvPr id="3" name="Line">
            <a:extLst>
              <a:ext uri="{FF2B5EF4-FFF2-40B4-BE49-F238E27FC236}">
                <a16:creationId xmlns:a16="http://schemas.microsoft.com/office/drawing/2014/main" id="{7365A960-661B-2B4F-5D30-E516A71A76E7}"/>
              </a:ext>
            </a:extLst>
          </p:cNvPr>
          <p:cNvSpPr/>
          <p:nvPr/>
        </p:nvSpPr>
        <p:spPr>
          <a:xfrm flipH="1" flipV="1">
            <a:off x="8491522" y="4936617"/>
            <a:ext cx="801540" cy="0"/>
          </a:xfrm>
          <a:prstGeom prst="line">
            <a:avLst/>
          </a:prstGeom>
          <a:ln w="76200">
            <a:solidFill>
              <a:schemeClr val="accent6">
                <a:hueOff val="61929"/>
                <a:satOff val="10820"/>
                <a:lumOff val="-8848"/>
              </a:schemeClr>
            </a:solidFill>
            <a:miter lim="400000"/>
            <a:tailEnd type="triangle"/>
          </a:ln>
        </p:spPr>
        <p:txBody>
          <a:bodyPr lIns="25400" tIns="25400" rIns="25400" bIns="25400" anchor="ctr"/>
          <a:lstStyle/>
          <a:p>
            <a:endParaRPr sz="700"/>
          </a:p>
        </p:txBody>
      </p:sp>
    </p:spTree>
  </p:cSld>
  <p:clrMapOvr>
    <a:masterClrMapping/>
  </p:clrMapOvr>
  <p:transition spd="med"/>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4cf1d19-5bed-4fad-95da-580e8d9899e5">
      <Terms xmlns="http://schemas.microsoft.com/office/infopath/2007/PartnerControls"/>
    </lcf76f155ced4ddcb4097134ff3c332f>
    <TaxCatchAll xmlns="ee645ad9-515f-4427-8177-12df35118c1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B1E699B48DB5848B8031B5A58FA99A9" ma:contentTypeVersion="16" ma:contentTypeDescription="Create a new document." ma:contentTypeScope="" ma:versionID="bd561a7dfbbe67f7ba79594d9a9d4355">
  <xsd:schema xmlns:xsd="http://www.w3.org/2001/XMLSchema" xmlns:xs="http://www.w3.org/2001/XMLSchema" xmlns:p="http://schemas.microsoft.com/office/2006/metadata/properties" xmlns:ns2="c4cf1d19-5bed-4fad-95da-580e8d9899e5" xmlns:ns3="ee645ad9-515f-4427-8177-12df35118c13" targetNamespace="http://schemas.microsoft.com/office/2006/metadata/properties" ma:root="true" ma:fieldsID="dc2f9751eb6fa8ee281905ccb33ad873" ns2:_="" ns3:_="">
    <xsd:import namespace="c4cf1d19-5bed-4fad-95da-580e8d9899e5"/>
    <xsd:import namespace="ee645ad9-515f-4427-8177-12df35118c1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cf1d19-5bed-4fad-95da-580e8d9899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description="" ma:indexed="true"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e52c2f9-61eb-45a9-bd78-e65a1baa16e6"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e645ad9-515f-4427-8177-12df35118c1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ab228764-46f2-4f56-ac4e-46a9a1a3c5a2}" ma:internalName="TaxCatchAll" ma:showField="CatchAllData" ma:web="ee645ad9-515f-4427-8177-12df35118c1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FB094F-9409-4BBE-AFC8-746294F8737A}">
  <ds:schemaRefs>
    <ds:schemaRef ds:uri="c4cf1d19-5bed-4fad-95da-580e8d9899e5"/>
    <ds:schemaRef ds:uri="ee645ad9-515f-4427-8177-12df35118c13"/>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9559B15-CFAF-490C-B08B-E4397008ADE3}">
  <ds:schemaRefs>
    <ds:schemaRef ds:uri="http://schemas.microsoft.com/sharepoint/v3/contenttype/forms"/>
  </ds:schemaRefs>
</ds:datastoreItem>
</file>

<file path=customXml/itemProps3.xml><?xml version="1.0" encoding="utf-8"?>
<ds:datastoreItem xmlns:ds="http://schemas.openxmlformats.org/officeDocument/2006/customXml" ds:itemID="{B598D5AE-3744-4498-A9E1-17003EE338F0}">
  <ds:schemaRefs>
    <ds:schemaRef ds:uri="c4cf1d19-5bed-4fad-95da-580e8d9899e5"/>
    <ds:schemaRef ds:uri="ee645ad9-515f-4427-8177-12df35118c1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934</Words>
  <Application>Microsoft Office PowerPoint</Application>
  <PresentationFormat>Widescreen</PresentationFormat>
  <Paragraphs>71</Paragraphs>
  <Slides>23</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Play</vt:lpstr>
      <vt:lpstr>Poppins</vt:lpstr>
      <vt:lpstr>Quattrocento Sans</vt:lpstr>
      <vt:lpstr>Office Theme</vt:lpstr>
      <vt:lpstr>MRV Active Transportation Corridor Presentation to CVRPC January13, 2026</vt:lpstr>
      <vt:lpstr>PowerPoint Presentation</vt:lpstr>
      <vt:lpstr>PowerPoint Presentation</vt:lpstr>
      <vt:lpstr>Major Findings</vt:lpstr>
      <vt:lpstr>PowerPoint Presentation</vt:lpstr>
      <vt:lpstr>PowerPoint Presentation</vt:lpstr>
      <vt:lpstr>  Phasing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Waitsfield Town Plan 2023</vt:lpstr>
      <vt:lpstr>Thank you!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Nancy Chartrand</cp:lastModifiedBy>
  <cp:revision>1</cp:revision>
  <dcterms:modified xsi:type="dcterms:W3CDTF">2026-01-14T20:05:39Z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0x0101002B1E699B48DB5848B8031B5A58FA99A9</vt:lpwstr>
  </property>
</Properties>
</file>